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Nunito Sans Bold" charset="1" panose="00000800000000000000"/>
      <p:regular r:id="rId21"/>
    </p:embeddedFont>
    <p:embeddedFont>
      <p:font typeface="Bristol" charset="1" panose="02000506000000020003"/>
      <p:regular r:id="rId22"/>
    </p:embeddedFont>
    <p:embeddedFont>
      <p:font typeface="Nunito" charset="1" panose="00000500000000000000"/>
      <p:regular r:id="rId23"/>
    </p:embeddedFont>
    <p:embeddedFont>
      <p:font typeface="Nunito Sans Bold Bold" charset="1" panose="00000900000000000000"/>
      <p:regular r:id="rId24"/>
    </p:embeddedFont>
    <p:embeddedFont>
      <p:font typeface="Nunito Bold" charset="1" panose="00000800000000000000"/>
      <p:regular r:id="rId25"/>
    </p:embeddedFont>
    <p:embeddedFont>
      <p:font typeface="Canva Sans 1 Bold" charset="1" panose="020B0803030501040103"/>
      <p:regular r:id="rId26"/>
    </p:embeddedFont>
    <p:embeddedFont>
      <p:font typeface="Canva Sans 2" charset="1" panose="020B0503030501040103"/>
      <p:regular r:id="rId27"/>
    </p:embeddedFont>
    <p:embeddedFont>
      <p:font typeface="Canva Sans 2 Bold" charset="1" panose="020B08030305010401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7.jpeg" Type="http://schemas.openxmlformats.org/officeDocument/2006/relationships/image"/><Relationship Id="rId6" Target="../media/image8.jpeg" Type="http://schemas.openxmlformats.org/officeDocument/2006/relationships/image"/><Relationship Id="rId7" Target="../media/image9.png" Type="http://schemas.openxmlformats.org/officeDocument/2006/relationships/image"/><Relationship Id="rId8" Target="../media/image10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1.jpe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jpeg" Type="http://schemas.openxmlformats.org/officeDocument/2006/relationships/image"/><Relationship Id="rId7" Target="../media/image1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3.pn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jpe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3.png" Type="http://schemas.openxmlformats.org/officeDocument/2006/relationships/image"/><Relationship Id="rId5" Target="../media/image27.jpeg" Type="http://schemas.openxmlformats.org/officeDocument/2006/relationships/image"/><Relationship Id="rId6" Target="../media/image28.jpeg" Type="http://schemas.openxmlformats.org/officeDocument/2006/relationships/image"/><Relationship Id="rId7" Target="../media/image29.jpeg" Type="http://schemas.openxmlformats.org/officeDocument/2006/relationships/image"/><Relationship Id="rId8" Target="../media/image30.jpeg" Type="http://schemas.openxmlformats.org/officeDocument/2006/relationships/image"/><Relationship Id="rId9" Target="../media/image3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3.jpeg" Type="http://schemas.openxmlformats.org/officeDocument/2006/relationships/image"/><Relationship Id="rId4" Target="../media/image3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13.png" Type="http://schemas.openxmlformats.org/officeDocument/2006/relationships/image"/><Relationship Id="rId4" Target="../media/image37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8.jpeg" Type="http://schemas.openxmlformats.org/officeDocument/2006/relationships/image"/><Relationship Id="rId4" Target="../media/image39.jpeg" Type="http://schemas.openxmlformats.org/officeDocument/2006/relationships/image"/><Relationship Id="rId5" Target="../media/image8.jpeg" Type="http://schemas.openxmlformats.org/officeDocument/2006/relationships/image"/><Relationship Id="rId6" Target="../media/image40.jpeg" Type="http://schemas.openxmlformats.org/officeDocument/2006/relationships/image"/><Relationship Id="rId7" Target="../media/image4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Relationship Id="rId3" Target="../media/image3.png" Type="http://schemas.openxmlformats.org/officeDocument/2006/relationships/image"/><Relationship Id="rId4" Target="../media/image43.jpeg" Type="http://schemas.openxmlformats.org/officeDocument/2006/relationships/image"/><Relationship Id="rId5" Target="../media/image44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jpeg" Type="http://schemas.openxmlformats.org/officeDocument/2006/relationships/image"/><Relationship Id="rId4" Target="../media/image47.png" Type="http://schemas.openxmlformats.org/officeDocument/2006/relationships/image"/><Relationship Id="rId5" Target="../media/image48.jpeg" Type="http://schemas.openxmlformats.org/officeDocument/2006/relationships/image"/><Relationship Id="rId6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3.png" Type="http://schemas.openxmlformats.org/officeDocument/2006/relationships/image"/><Relationship Id="rId4" Target="../media/image52.png" Type="http://schemas.openxmlformats.org/officeDocument/2006/relationships/image"/><Relationship Id="rId5" Target="../media/image53.png" Type="http://schemas.openxmlformats.org/officeDocument/2006/relationships/image"/><Relationship Id="rId6" Target="../media/image5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55118" y="986288"/>
            <a:ext cx="14841346" cy="6135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4"/>
              </a:lnSpc>
            </a:pPr>
            <a:r>
              <a:rPr lang="en-US" sz="14540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PROJETO</a:t>
            </a:r>
          </a:p>
          <a:p>
            <a:pPr algn="ctr">
              <a:lnSpc>
                <a:spcPts val="15994"/>
              </a:lnSpc>
            </a:pPr>
            <a:r>
              <a:rPr lang="en-US" sz="14540">
                <a:solidFill>
                  <a:srgbClr val="191919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MISSIONÁRIO</a:t>
            </a:r>
          </a:p>
          <a:p>
            <a:pPr algn="ctr" marL="0" indent="0" lvl="0">
              <a:lnSpc>
                <a:spcPts val="15994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5026344" y="6344780"/>
            <a:ext cx="11203507" cy="1575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64"/>
              </a:lnSpc>
            </a:pPr>
            <a:r>
              <a:rPr lang="en-US" sz="11058">
                <a:solidFill>
                  <a:srgbClr val="191919"/>
                </a:solidFill>
                <a:latin typeface="Bristol"/>
                <a:ea typeface="Bristol"/>
                <a:cs typeface="Bristol"/>
                <a:sym typeface="Bristol"/>
              </a:rPr>
              <a:t>LUANA CRISTINA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1097042" y="775071"/>
            <a:ext cx="1205741" cy="1342424"/>
          </a:xfrm>
          <a:custGeom>
            <a:avLst/>
            <a:gdLst/>
            <a:ahLst/>
            <a:cxnLst/>
            <a:rect r="r" b="b" t="t" l="l"/>
            <a:pathLst>
              <a:path h="1342424" w="1205741">
                <a:moveTo>
                  <a:pt x="0" y="0"/>
                </a:moveTo>
                <a:lnTo>
                  <a:pt x="1205741" y="0"/>
                </a:lnTo>
                <a:lnTo>
                  <a:pt x="1205741" y="1342424"/>
                </a:lnTo>
                <a:lnTo>
                  <a:pt x="0" y="134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350521" y="553333"/>
            <a:ext cx="1345943" cy="1297098"/>
          </a:xfrm>
          <a:custGeom>
            <a:avLst/>
            <a:gdLst/>
            <a:ahLst/>
            <a:cxnLst/>
            <a:rect r="r" b="b" t="t" l="l"/>
            <a:pathLst>
              <a:path h="1297098" w="1345943">
                <a:moveTo>
                  <a:pt x="0" y="0"/>
                </a:moveTo>
                <a:lnTo>
                  <a:pt x="1345943" y="0"/>
                </a:lnTo>
                <a:lnTo>
                  <a:pt x="1345943" y="1297098"/>
                </a:lnTo>
                <a:lnTo>
                  <a:pt x="0" y="129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4895" y="4532208"/>
            <a:ext cx="4172458" cy="5563278"/>
          </a:xfrm>
          <a:custGeom>
            <a:avLst/>
            <a:gdLst/>
            <a:ahLst/>
            <a:cxnLst/>
            <a:rect r="r" b="b" t="t" l="l"/>
            <a:pathLst>
              <a:path h="5563278" w="4172458">
                <a:moveTo>
                  <a:pt x="0" y="0"/>
                </a:moveTo>
                <a:lnTo>
                  <a:pt x="4172459" y="0"/>
                </a:lnTo>
                <a:lnTo>
                  <a:pt x="4172459" y="5563278"/>
                </a:lnTo>
                <a:lnTo>
                  <a:pt x="0" y="55632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60" r="0" b="-6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05939" y="4616648"/>
            <a:ext cx="2835917" cy="1573934"/>
          </a:xfrm>
          <a:custGeom>
            <a:avLst/>
            <a:gdLst/>
            <a:ahLst/>
            <a:cxnLst/>
            <a:rect r="r" b="b" t="t" l="l"/>
            <a:pathLst>
              <a:path h="1573934" w="2835917">
                <a:moveTo>
                  <a:pt x="0" y="0"/>
                </a:moveTo>
                <a:lnTo>
                  <a:pt x="2835917" y="0"/>
                </a:lnTo>
                <a:lnTo>
                  <a:pt x="2835917" y="1573934"/>
                </a:lnTo>
                <a:lnTo>
                  <a:pt x="0" y="15739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40933" y="253455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3"/>
                </a:lnTo>
                <a:lnTo>
                  <a:pt x="0" y="11918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8513" y="1028700"/>
            <a:ext cx="5519910" cy="3698192"/>
          </a:xfrm>
          <a:custGeom>
            <a:avLst/>
            <a:gdLst/>
            <a:ahLst/>
            <a:cxnLst/>
            <a:rect r="r" b="b" t="t" l="l"/>
            <a:pathLst>
              <a:path h="3698192" w="5519910">
                <a:moveTo>
                  <a:pt x="0" y="0"/>
                </a:moveTo>
                <a:lnTo>
                  <a:pt x="5519910" y="0"/>
                </a:lnTo>
                <a:lnTo>
                  <a:pt x="5519910" y="3698192"/>
                </a:lnTo>
                <a:lnTo>
                  <a:pt x="0" y="36981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9009" r="0" b="-5000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19049" y="6496946"/>
            <a:ext cx="4678124" cy="3508593"/>
          </a:xfrm>
          <a:custGeom>
            <a:avLst/>
            <a:gdLst/>
            <a:ahLst/>
            <a:cxnLst/>
            <a:rect r="r" b="b" t="t" l="l"/>
            <a:pathLst>
              <a:path h="3508593" w="4678124">
                <a:moveTo>
                  <a:pt x="0" y="0"/>
                </a:moveTo>
                <a:lnTo>
                  <a:pt x="4678124" y="0"/>
                </a:lnTo>
                <a:lnTo>
                  <a:pt x="4678124" y="3508593"/>
                </a:lnTo>
                <a:lnTo>
                  <a:pt x="0" y="3508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879194" y="1028700"/>
            <a:ext cx="3289342" cy="3281584"/>
          </a:xfrm>
          <a:custGeom>
            <a:avLst/>
            <a:gdLst/>
            <a:ahLst/>
            <a:cxnLst/>
            <a:rect r="r" b="b" t="t" l="l"/>
            <a:pathLst>
              <a:path h="3281584" w="3289342">
                <a:moveTo>
                  <a:pt x="0" y="0"/>
                </a:moveTo>
                <a:lnTo>
                  <a:pt x="3289341" y="0"/>
                </a:lnTo>
                <a:lnTo>
                  <a:pt x="3289341" y="3281584"/>
                </a:lnTo>
                <a:lnTo>
                  <a:pt x="0" y="32815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8513" y="5529979"/>
            <a:ext cx="4298416" cy="4277166"/>
          </a:xfrm>
          <a:custGeom>
            <a:avLst/>
            <a:gdLst/>
            <a:ahLst/>
            <a:cxnLst/>
            <a:rect r="r" b="b" t="t" l="l"/>
            <a:pathLst>
              <a:path h="4277166" w="4298416">
                <a:moveTo>
                  <a:pt x="0" y="0"/>
                </a:moveTo>
                <a:lnTo>
                  <a:pt x="4298416" y="0"/>
                </a:lnTo>
                <a:lnTo>
                  <a:pt x="4298416" y="4277165"/>
                </a:lnTo>
                <a:lnTo>
                  <a:pt x="0" y="42771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33995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520960" y="1517135"/>
            <a:ext cx="7356707" cy="8623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5297"/>
              </a:lnSpc>
              <a:spcBef>
                <a:spcPct val="0"/>
              </a:spcBef>
            </a:pPr>
            <a:r>
              <a:rPr lang="en-US" sz="3310">
                <a:solidFill>
                  <a:srgbClr val="FE82A7"/>
                </a:solidFill>
                <a:latin typeface="Nunito"/>
                <a:ea typeface="Nunito"/>
                <a:cs typeface="Nunito"/>
                <a:sym typeface="Nunito"/>
              </a:rPr>
              <a:t>Sou Luana, missionária da Mocidade para Cristo há mais de 20 anos. Hoje sou vice-líder em Brasília, líder Regional Centro-Oeste. Sou mãe de Júllia de 20 anos, e Jônatas com 17 anos. Coordenadora da Igreja Infantil em minha igreja local Batista Nova Vida. Sou formada em Serviço Social, pós-graduada em Psicopedagogia com ênfase em Neurociências e Missões Urbanas, cursando Teologia e concluí o curso missionário Perspectivas.</a:t>
            </a:r>
          </a:p>
          <a:p>
            <a:pPr algn="l">
              <a:lnSpc>
                <a:spcPts val="529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57539" y="1103355"/>
            <a:ext cx="15230461" cy="158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5600">
                <a:solidFill>
                  <a:srgbClr val="191919"/>
                </a:solidFill>
                <a:latin typeface="Bristol"/>
                <a:ea typeface="Bristol"/>
                <a:cs typeface="Bristol"/>
                <a:sym typeface="Bristol"/>
              </a:rPr>
              <a:t>MINHA HISTÓRIA DE CONVERSÃO</a:t>
            </a:r>
          </a:p>
          <a:p>
            <a:pPr algn="ctr" marL="0" indent="0" lvl="0">
              <a:lnSpc>
                <a:spcPts val="6160"/>
              </a:lnSpc>
              <a:spcBef>
                <a:spcPct val="0"/>
              </a:spcBef>
            </a:pPr>
            <a:r>
              <a:rPr lang="en-US" sz="5600">
                <a:solidFill>
                  <a:srgbClr val="191919"/>
                </a:solidFill>
                <a:latin typeface="Bristol"/>
                <a:ea typeface="Bristol"/>
                <a:cs typeface="Bristol"/>
                <a:sym typeface="Bristol"/>
              </a:rPr>
              <a:t>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6608555" y="262932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5" y="0"/>
                </a:lnTo>
                <a:lnTo>
                  <a:pt x="1236735" y="1191853"/>
                </a:lnTo>
                <a:lnTo>
                  <a:pt x="0" y="1191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85620" y="7630880"/>
            <a:ext cx="3809176" cy="2241590"/>
          </a:xfrm>
          <a:custGeom>
            <a:avLst/>
            <a:gdLst/>
            <a:ahLst/>
            <a:cxnLst/>
            <a:rect r="r" b="b" t="t" l="l"/>
            <a:pathLst>
              <a:path h="2241590" w="3809176">
                <a:moveTo>
                  <a:pt x="0" y="0"/>
                </a:moveTo>
                <a:lnTo>
                  <a:pt x="3809175" y="0"/>
                </a:lnTo>
                <a:lnTo>
                  <a:pt x="3809175" y="2241590"/>
                </a:lnTo>
                <a:lnTo>
                  <a:pt x="0" y="2241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582" r="0" b="-570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3514" y="7630880"/>
            <a:ext cx="4431335" cy="2233260"/>
          </a:xfrm>
          <a:custGeom>
            <a:avLst/>
            <a:gdLst/>
            <a:ahLst/>
            <a:cxnLst/>
            <a:rect r="r" b="b" t="t" l="l"/>
            <a:pathLst>
              <a:path h="2233260" w="4431335">
                <a:moveTo>
                  <a:pt x="0" y="0"/>
                </a:moveTo>
                <a:lnTo>
                  <a:pt x="4431334" y="0"/>
                </a:lnTo>
                <a:lnTo>
                  <a:pt x="4431334" y="2233260"/>
                </a:lnTo>
                <a:lnTo>
                  <a:pt x="0" y="2233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320" t="-37634" r="-1032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43838" y="7597152"/>
            <a:ext cx="4065342" cy="2266988"/>
          </a:xfrm>
          <a:custGeom>
            <a:avLst/>
            <a:gdLst/>
            <a:ahLst/>
            <a:cxnLst/>
            <a:rect r="r" b="b" t="t" l="l"/>
            <a:pathLst>
              <a:path h="2266988" w="4065342">
                <a:moveTo>
                  <a:pt x="0" y="0"/>
                </a:moveTo>
                <a:lnTo>
                  <a:pt x="4065342" y="0"/>
                </a:lnTo>
                <a:lnTo>
                  <a:pt x="4065342" y="2266988"/>
                </a:lnTo>
                <a:lnTo>
                  <a:pt x="0" y="22669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84" t="0" r="-19893" b="-2904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69452">
            <a:off x="6033665" y="6752677"/>
            <a:ext cx="2197749" cy="3962243"/>
          </a:xfrm>
          <a:custGeom>
            <a:avLst/>
            <a:gdLst/>
            <a:ahLst/>
            <a:cxnLst/>
            <a:rect r="r" b="b" t="t" l="l"/>
            <a:pathLst>
              <a:path h="3962243" w="2197749">
                <a:moveTo>
                  <a:pt x="0" y="0"/>
                </a:moveTo>
                <a:lnTo>
                  <a:pt x="2197749" y="0"/>
                </a:lnTo>
                <a:lnTo>
                  <a:pt x="2197749" y="3962243"/>
                </a:lnTo>
                <a:lnTo>
                  <a:pt x="0" y="3962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480" t="-3690" r="0" b="-369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2494" y="3179401"/>
            <a:ext cx="17542796" cy="607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72"/>
              </a:lnSpc>
            </a:pPr>
            <a:r>
              <a:rPr lang="en-US" sz="3045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Sempre tive curiosidade de aprender mais sobre Deus. Quando eu era criança, minha avó paterna, muito católica, nos inspirava nessa busca constante por mais. Aos 12 anos, fui convidada a visitar uma igreja batista e lá me redescobri, me senti realizada e aceitei Jesus como meu único Salvador. A partir daí, fui me envolvendo cada vez mais, até que percebi meu chamado missionário no Senhor. Na adolescência, fiz história ao participar da inauguração da nossa primeira congregação. Já cheguei a receber mais de 50 crianças no quintal da casa. Lá, eu também estava moldando meu caráter para a obra do Senhor!</a:t>
            </a:r>
          </a:p>
          <a:p>
            <a:pPr algn="just">
              <a:lnSpc>
                <a:spcPts val="4872"/>
              </a:lnSpc>
            </a:pPr>
          </a:p>
          <a:p>
            <a:pPr algn="just">
              <a:lnSpc>
                <a:spcPts val="4872"/>
              </a:lnSpc>
            </a:pPr>
          </a:p>
          <a:p>
            <a:pPr algn="just" marL="0" indent="0" lvl="1">
              <a:lnSpc>
                <a:spcPts val="4872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319929" y="262932"/>
            <a:ext cx="1842616" cy="2757751"/>
          </a:xfrm>
          <a:custGeom>
            <a:avLst/>
            <a:gdLst/>
            <a:ahLst/>
            <a:cxnLst/>
            <a:rect r="r" b="b" t="t" l="l"/>
            <a:pathLst>
              <a:path h="2757751" w="1842616">
                <a:moveTo>
                  <a:pt x="0" y="0"/>
                </a:moveTo>
                <a:lnTo>
                  <a:pt x="1842616" y="0"/>
                </a:lnTo>
                <a:lnTo>
                  <a:pt x="1842616" y="2757751"/>
                </a:lnTo>
                <a:lnTo>
                  <a:pt x="0" y="27577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249" t="-29538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89923"/>
            <a:ext cx="15230461" cy="2828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69"/>
              </a:lnSpc>
            </a:pPr>
            <a:r>
              <a:rPr lang="en-US" sz="6699">
                <a:solidFill>
                  <a:srgbClr val="191919"/>
                </a:solidFill>
                <a:latin typeface="Bristol"/>
                <a:ea typeface="Bristol"/>
                <a:cs typeface="Bristol"/>
                <a:sym typeface="Bristol"/>
              </a:rPr>
              <a:t>HISTÓRIA DE MEU CHAMADO</a:t>
            </a:r>
          </a:p>
          <a:p>
            <a:pPr algn="ctr">
              <a:lnSpc>
                <a:spcPts val="7369"/>
              </a:lnSpc>
            </a:pPr>
          </a:p>
          <a:p>
            <a:pPr algn="ctr" marL="0" indent="0" lvl="0">
              <a:lnSpc>
                <a:spcPts val="7369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6640933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123968" y="5808556"/>
            <a:ext cx="4135332" cy="3997049"/>
          </a:xfrm>
          <a:custGeom>
            <a:avLst/>
            <a:gdLst/>
            <a:ahLst/>
            <a:cxnLst/>
            <a:rect r="r" b="b" t="t" l="l"/>
            <a:pathLst>
              <a:path h="3997049" w="4135332">
                <a:moveTo>
                  <a:pt x="0" y="0"/>
                </a:moveTo>
                <a:lnTo>
                  <a:pt x="4135332" y="0"/>
                </a:lnTo>
                <a:lnTo>
                  <a:pt x="4135332" y="3997049"/>
                </a:lnTo>
                <a:lnTo>
                  <a:pt x="0" y="39970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0293" r="0" b="-4383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89023" y="6021437"/>
            <a:ext cx="4586878" cy="3997049"/>
          </a:xfrm>
          <a:custGeom>
            <a:avLst/>
            <a:gdLst/>
            <a:ahLst/>
            <a:cxnLst/>
            <a:rect r="r" b="b" t="t" l="l"/>
            <a:pathLst>
              <a:path h="3997049" w="4586878">
                <a:moveTo>
                  <a:pt x="0" y="0"/>
                </a:moveTo>
                <a:lnTo>
                  <a:pt x="4586879" y="0"/>
                </a:lnTo>
                <a:lnTo>
                  <a:pt x="4586879" y="3997049"/>
                </a:lnTo>
                <a:lnTo>
                  <a:pt x="0" y="39970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187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3147" y="6021437"/>
            <a:ext cx="4887810" cy="3997049"/>
          </a:xfrm>
          <a:custGeom>
            <a:avLst/>
            <a:gdLst/>
            <a:ahLst/>
            <a:cxnLst/>
            <a:rect r="r" b="b" t="t" l="l"/>
            <a:pathLst>
              <a:path h="3997049" w="4887810">
                <a:moveTo>
                  <a:pt x="0" y="0"/>
                </a:moveTo>
                <a:lnTo>
                  <a:pt x="4887810" y="0"/>
                </a:lnTo>
                <a:lnTo>
                  <a:pt x="4887810" y="3997049"/>
                </a:lnTo>
                <a:lnTo>
                  <a:pt x="0" y="39970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801" t="0" r="-5801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53147" y="2013986"/>
            <a:ext cx="17324520" cy="4494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36"/>
              </a:lnSpc>
            </a:pPr>
            <a:r>
              <a:rPr lang="en-US" sz="3210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 Sempre fui </a:t>
            </a:r>
            <a:r>
              <a:rPr lang="en-US" sz="3210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muito ativa em minha igreja local e, em 2001, conheci a MPC. Em 2003, tornei-me missionária, dividindo meu tempo entre o trabalho secular e a preparação para um concurso público, até que um dia Deus me deixou claro que Ele havia me chamado para missões e que eu não precisava mais prestar concursos públicos, pois Ele havia me chamado para algo maior, e e que Ele seria a minha estabilidade financeira. Hesitei por um tempo, até que disse: aqui estou!</a:t>
            </a:r>
          </a:p>
          <a:p>
            <a:pPr algn="just">
              <a:lnSpc>
                <a:spcPts val="5136"/>
              </a:lnSpc>
            </a:pPr>
          </a:p>
          <a:p>
            <a:pPr algn="just" marL="0" indent="0" lvl="1">
              <a:lnSpc>
                <a:spcPts val="513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0505" y="5570327"/>
            <a:ext cx="7166410" cy="4084808"/>
          </a:xfrm>
          <a:custGeom>
            <a:avLst/>
            <a:gdLst/>
            <a:ahLst/>
            <a:cxnLst/>
            <a:rect r="r" b="b" t="t" l="l"/>
            <a:pathLst>
              <a:path h="4084808" w="7166410">
                <a:moveTo>
                  <a:pt x="0" y="0"/>
                </a:moveTo>
                <a:lnTo>
                  <a:pt x="7166410" y="0"/>
                </a:lnTo>
                <a:lnTo>
                  <a:pt x="7166410" y="4084809"/>
                </a:lnTo>
                <a:lnTo>
                  <a:pt x="0" y="4084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88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40933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63697" y="2148444"/>
            <a:ext cx="5713970" cy="3421883"/>
          </a:xfrm>
          <a:custGeom>
            <a:avLst/>
            <a:gdLst/>
            <a:ahLst/>
            <a:cxnLst/>
            <a:rect r="r" b="b" t="t" l="l"/>
            <a:pathLst>
              <a:path h="3421883" w="5713970">
                <a:moveTo>
                  <a:pt x="0" y="0"/>
                </a:moveTo>
                <a:lnTo>
                  <a:pt x="5713970" y="0"/>
                </a:lnTo>
                <a:lnTo>
                  <a:pt x="5713970" y="3421883"/>
                </a:lnTo>
                <a:lnTo>
                  <a:pt x="0" y="34218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43" t="-12432" r="-7265" b="-993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57827" y="2186544"/>
            <a:ext cx="4913583" cy="111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99"/>
              </a:lnSpc>
            </a:pPr>
            <a:r>
              <a:rPr lang="en-US" sz="3999">
                <a:solidFill>
                  <a:srgbClr val="FE82A7"/>
                </a:solidFill>
                <a:latin typeface="Bristol"/>
                <a:ea typeface="Bristol"/>
                <a:cs typeface="Bristol"/>
                <a:sym typeface="Bristol"/>
              </a:rPr>
              <a:t>FALANDO DE VIDA</a:t>
            </a:r>
          </a:p>
          <a:p>
            <a:pPr algn="r" marL="0" indent="0" lvl="0">
              <a:lnSpc>
                <a:spcPts val="440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414619" y="7064185"/>
            <a:ext cx="8844681" cy="2703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5"/>
              </a:lnSpc>
            </a:pPr>
            <a:r>
              <a:rPr lang="en-US" sz="2859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Para formar novos líderes, criei a Escola de Missões, um projeto focado na formação de novos líderes e obreiros. Tivemos 3 edições.</a:t>
            </a:r>
          </a:p>
          <a:p>
            <a:pPr algn="l" marL="0" indent="0" lvl="1">
              <a:lnSpc>
                <a:spcPts val="3935"/>
              </a:lnSpc>
              <a:spcBef>
                <a:spcPct val="0"/>
              </a:spcBef>
            </a:pPr>
          </a:p>
          <a:p>
            <a:pPr algn="l">
              <a:lnSpc>
                <a:spcPts val="3935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54346" y="3003027"/>
            <a:ext cx="9835402" cy="2232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71"/>
              </a:lnSpc>
            </a:pPr>
            <a:r>
              <a:rPr lang="en-US" sz="2607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Em 2009, tive a oportunidade de criar o Projeto Falando de Vida, o primeiro voltado para crianças na Mocidade para Cristo,  e é realizado em diversas cidade do Brasil e em Cabo Verde na África.</a:t>
            </a:r>
          </a:p>
          <a:p>
            <a:pPr algn="just" marL="0" indent="0" lvl="1">
              <a:lnSpc>
                <a:spcPts val="5771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471206" y="6154230"/>
            <a:ext cx="4913583" cy="112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00"/>
              </a:lnSpc>
              <a:spcBef>
                <a:spcPct val="0"/>
              </a:spcBef>
            </a:pPr>
            <a:r>
              <a:rPr lang="en-US" sz="4000">
                <a:solidFill>
                  <a:srgbClr val="FE82A7"/>
                </a:solidFill>
                <a:latin typeface="Bristol"/>
                <a:ea typeface="Bristol"/>
                <a:cs typeface="Bristol"/>
                <a:sym typeface="Bristol"/>
              </a:rPr>
              <a:t>ESCOLA DE MISSÕES</a:t>
            </a:r>
          </a:p>
          <a:p>
            <a:pPr algn="l" marL="0" indent="0" lvl="0">
              <a:lnSpc>
                <a:spcPts val="4399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18146" y="1038354"/>
            <a:ext cx="8416298" cy="1475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9"/>
              </a:lnSpc>
            </a:pPr>
            <a:r>
              <a:rPr lang="en-US" sz="5199">
                <a:solidFill>
                  <a:srgbClr val="191919"/>
                </a:solidFill>
                <a:latin typeface="Bristol"/>
                <a:ea typeface="Bristol"/>
                <a:cs typeface="Bristol"/>
                <a:sym typeface="Bristol"/>
              </a:rPr>
              <a:t>PROJETOS CRIADOS POR MIM</a:t>
            </a:r>
          </a:p>
          <a:p>
            <a:pPr algn="ctr" marL="0" indent="0" lvl="0">
              <a:lnSpc>
                <a:spcPts val="572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62457" y="1018604"/>
            <a:ext cx="13587890" cy="1834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33"/>
              </a:lnSpc>
            </a:pPr>
            <a:r>
              <a:rPr lang="en-US" b="true" sz="6027">
                <a:solidFill>
                  <a:srgbClr val="971C59"/>
                </a:solidFill>
                <a:latin typeface="Nunito Sans Bold Bold"/>
                <a:ea typeface="Nunito Sans Bold Bold"/>
                <a:cs typeface="Nunito Sans Bold Bold"/>
                <a:sym typeface="Nunito Sans Bold Bold"/>
              </a:rPr>
              <a:t>MEU LUGAR NA MISSÃO</a:t>
            </a:r>
          </a:p>
          <a:p>
            <a:pPr algn="l" marL="0" indent="0" lvl="0">
              <a:lnSpc>
                <a:spcPts val="7233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6483597" y="2040251"/>
            <a:ext cx="11004449" cy="1455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973"/>
              </a:lnSpc>
              <a:spcBef>
                <a:spcPct val="0"/>
              </a:spcBef>
            </a:pPr>
            <a:r>
              <a:rPr lang="en-US" sz="2483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Atualmente, sou vice-líder do MPC em Brasília. Lá, supervisiono seis obreiros e mais de 40 voluntários.</a:t>
            </a:r>
          </a:p>
          <a:p>
            <a:pPr algn="l">
              <a:lnSpc>
                <a:spcPts val="3973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6483597" y="3633925"/>
            <a:ext cx="11230137" cy="1906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5"/>
              </a:lnSpc>
            </a:pPr>
            <a:r>
              <a:rPr lang="en-US" sz="240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Hoje </a:t>
            </a:r>
            <a:r>
              <a:rPr lang="en-US" sz="240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contamos com doze cidades ativas, e nos preparando para novas Implantações. </a:t>
            </a:r>
          </a:p>
          <a:p>
            <a:pPr algn="l" marL="0" indent="0" lvl="1">
              <a:lnSpc>
                <a:spcPts val="3855"/>
              </a:lnSpc>
              <a:spcBef>
                <a:spcPct val="0"/>
              </a:spcBef>
            </a:pPr>
          </a:p>
          <a:p>
            <a:pPr algn="l">
              <a:lnSpc>
                <a:spcPts val="3855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483597" y="5668602"/>
            <a:ext cx="11230137" cy="2942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3"/>
              </a:lnSpc>
            </a:pPr>
            <a:r>
              <a:rPr lang="en-US" sz="2483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Congrego na Igreja Batista Nova Vida em Valparaíso, liderada pelos pastores Lucas Araújo e Rosângela. Coordeno a Igreja KIDS para crianças de 02  a 11 anos e acompanho 4 equipes. Iniciamos esse trabalho em setembro de 2021 com um espaço exclusivo para cultos e salas.</a:t>
            </a:r>
          </a:p>
          <a:p>
            <a:pPr algn="l">
              <a:lnSpc>
                <a:spcPts val="3973"/>
              </a:lnSpc>
            </a:pPr>
          </a:p>
          <a:p>
            <a:pPr algn="l" marL="0" indent="0" lvl="1">
              <a:lnSpc>
                <a:spcPts val="3973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79554" y="2557997"/>
            <a:ext cx="449146" cy="515633"/>
          </a:xfrm>
          <a:custGeom>
            <a:avLst/>
            <a:gdLst/>
            <a:ahLst/>
            <a:cxnLst/>
            <a:rect r="r" b="b" t="t" l="l"/>
            <a:pathLst>
              <a:path h="515633" w="449146">
                <a:moveTo>
                  <a:pt x="0" y="0"/>
                </a:moveTo>
                <a:lnTo>
                  <a:pt x="449146" y="0"/>
                </a:lnTo>
                <a:lnTo>
                  <a:pt x="449146" y="515633"/>
                </a:lnTo>
                <a:lnTo>
                  <a:pt x="0" y="51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9425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53273" y="2073810"/>
            <a:ext cx="405071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971C59"/>
                </a:solidFill>
                <a:latin typeface="Bristol"/>
                <a:ea typeface="Bristol"/>
                <a:cs typeface="Bristol"/>
                <a:sym typeface="Bristol"/>
              </a:rPr>
              <a:t>MPC BRASiLIA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124551" y="3153068"/>
            <a:ext cx="1719619" cy="166845"/>
          </a:xfrm>
          <a:custGeom>
            <a:avLst/>
            <a:gdLst/>
            <a:ahLst/>
            <a:cxnLst/>
            <a:rect r="r" b="b" t="t" l="l"/>
            <a:pathLst>
              <a:path h="166845" w="1719619">
                <a:moveTo>
                  <a:pt x="0" y="0"/>
                </a:moveTo>
                <a:lnTo>
                  <a:pt x="1719619" y="0"/>
                </a:lnTo>
                <a:lnTo>
                  <a:pt x="1719619" y="166845"/>
                </a:lnTo>
                <a:lnTo>
                  <a:pt x="0" y="166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28542" y="7968931"/>
            <a:ext cx="5431255" cy="2483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4718">
                <a:solidFill>
                  <a:srgbClr val="971C59"/>
                </a:solidFill>
                <a:latin typeface="Bristol"/>
                <a:ea typeface="Bristol"/>
                <a:cs typeface="Bristol"/>
                <a:sym typeface="Bristol"/>
              </a:rPr>
              <a:t>REGIONAL </a:t>
            </a:r>
          </a:p>
          <a:p>
            <a:pPr algn="l">
              <a:lnSpc>
                <a:spcPts val="6606"/>
              </a:lnSpc>
            </a:pPr>
            <a:r>
              <a:rPr lang="en-US" sz="4718">
                <a:solidFill>
                  <a:srgbClr val="971C59"/>
                </a:solidFill>
                <a:latin typeface="Bristol"/>
                <a:ea typeface="Bristol"/>
                <a:cs typeface="Bristol"/>
                <a:sym typeface="Bristol"/>
              </a:rPr>
              <a:t>SUDESTE</a:t>
            </a:r>
          </a:p>
          <a:p>
            <a:pPr algn="l">
              <a:lnSpc>
                <a:spcPts val="6606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79396" y="3739013"/>
            <a:ext cx="449146" cy="515633"/>
          </a:xfrm>
          <a:custGeom>
            <a:avLst/>
            <a:gdLst/>
            <a:ahLst/>
            <a:cxnLst/>
            <a:rect r="r" b="b" t="t" l="l"/>
            <a:pathLst>
              <a:path h="515633" w="449146">
                <a:moveTo>
                  <a:pt x="0" y="0"/>
                </a:moveTo>
                <a:lnTo>
                  <a:pt x="449146" y="0"/>
                </a:lnTo>
                <a:lnTo>
                  <a:pt x="449146" y="515633"/>
                </a:lnTo>
                <a:lnTo>
                  <a:pt x="0" y="51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942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532831" y="5597007"/>
            <a:ext cx="1719619" cy="166845"/>
          </a:xfrm>
          <a:custGeom>
            <a:avLst/>
            <a:gdLst/>
            <a:ahLst/>
            <a:cxnLst/>
            <a:rect r="r" b="b" t="t" l="l"/>
            <a:pathLst>
              <a:path h="166845" w="1719619">
                <a:moveTo>
                  <a:pt x="0" y="0"/>
                </a:moveTo>
                <a:lnTo>
                  <a:pt x="1719619" y="0"/>
                </a:lnTo>
                <a:lnTo>
                  <a:pt x="1719619" y="166845"/>
                </a:lnTo>
                <a:lnTo>
                  <a:pt x="0" y="166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28542" y="5982927"/>
            <a:ext cx="4844945" cy="2130425"/>
            <a:chOff x="0" y="0"/>
            <a:chExt cx="6459927" cy="2840567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76200"/>
              <a:ext cx="6459927" cy="29167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893"/>
                </a:lnSpc>
              </a:pPr>
              <a:r>
                <a:rPr lang="en-US" sz="4209">
                  <a:solidFill>
                    <a:srgbClr val="971C59"/>
                  </a:solidFill>
                  <a:latin typeface="Bristol"/>
                  <a:ea typeface="Bristol"/>
                  <a:cs typeface="Bristol"/>
                  <a:sym typeface="Bristol"/>
                </a:rPr>
                <a:t>IGREJA BATISTA</a:t>
              </a:r>
            </a:p>
            <a:p>
              <a:pPr algn="l">
                <a:lnSpc>
                  <a:spcPts val="5893"/>
                </a:lnSpc>
              </a:pPr>
              <a:r>
                <a:rPr lang="en-US" sz="4209">
                  <a:solidFill>
                    <a:srgbClr val="971C59"/>
                  </a:solidFill>
                  <a:latin typeface="Bristol"/>
                  <a:ea typeface="Bristol"/>
                  <a:cs typeface="Bristol"/>
                  <a:sym typeface="Bristol"/>
                </a:rPr>
                <a:t> NOVA VIDA</a:t>
              </a:r>
            </a:p>
            <a:p>
              <a:pPr algn="l">
                <a:lnSpc>
                  <a:spcPts val="5893"/>
                </a:lnSpc>
              </a:pP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1674047" y="1972448"/>
              <a:ext cx="1930346" cy="187291"/>
            </a:xfrm>
            <a:custGeom>
              <a:avLst/>
              <a:gdLst/>
              <a:ahLst/>
              <a:cxnLst/>
              <a:rect r="r" b="b" t="t" l="l"/>
              <a:pathLst>
                <a:path h="187291" w="1930346">
                  <a:moveTo>
                    <a:pt x="0" y="0"/>
                  </a:moveTo>
                  <a:lnTo>
                    <a:pt x="1930346" y="0"/>
                  </a:lnTo>
                  <a:lnTo>
                    <a:pt x="1930346" y="187291"/>
                  </a:lnTo>
                  <a:lnTo>
                    <a:pt x="0" y="187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6640933" y="551814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3"/>
                </a:lnTo>
                <a:lnTo>
                  <a:pt x="0" y="11918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53273" y="3643763"/>
            <a:ext cx="5431255" cy="2483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4718">
                <a:solidFill>
                  <a:srgbClr val="971C59"/>
                </a:solidFill>
                <a:latin typeface="Bristol"/>
                <a:ea typeface="Bristol"/>
                <a:cs typeface="Bristol"/>
                <a:sym typeface="Bristol"/>
              </a:rPr>
              <a:t>REGIONAL</a:t>
            </a:r>
          </a:p>
          <a:p>
            <a:pPr algn="l">
              <a:lnSpc>
                <a:spcPts val="6606"/>
              </a:lnSpc>
            </a:pPr>
            <a:r>
              <a:rPr lang="en-US" sz="4718">
                <a:solidFill>
                  <a:srgbClr val="971C59"/>
                </a:solidFill>
                <a:latin typeface="Bristol"/>
                <a:ea typeface="Bristol"/>
                <a:cs typeface="Bristol"/>
                <a:sym typeface="Bristol"/>
              </a:rPr>
              <a:t>CENTRO-OESTE</a:t>
            </a:r>
          </a:p>
          <a:p>
            <a:pPr algn="l">
              <a:lnSpc>
                <a:spcPts val="6606"/>
              </a:lnSpc>
            </a:pP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79554" y="6127251"/>
            <a:ext cx="449146" cy="515633"/>
          </a:xfrm>
          <a:custGeom>
            <a:avLst/>
            <a:gdLst/>
            <a:ahLst/>
            <a:cxnLst/>
            <a:rect r="r" b="b" t="t" l="l"/>
            <a:pathLst>
              <a:path h="515633" w="449146">
                <a:moveTo>
                  <a:pt x="0" y="0"/>
                </a:moveTo>
                <a:lnTo>
                  <a:pt x="449146" y="0"/>
                </a:lnTo>
                <a:lnTo>
                  <a:pt x="449146" y="515633"/>
                </a:lnTo>
                <a:lnTo>
                  <a:pt x="0" y="51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9425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79554" y="8314693"/>
            <a:ext cx="449146" cy="515633"/>
          </a:xfrm>
          <a:custGeom>
            <a:avLst/>
            <a:gdLst/>
            <a:ahLst/>
            <a:cxnLst/>
            <a:rect r="r" b="b" t="t" l="l"/>
            <a:pathLst>
              <a:path h="515633" w="449146">
                <a:moveTo>
                  <a:pt x="0" y="0"/>
                </a:moveTo>
                <a:lnTo>
                  <a:pt x="449146" y="0"/>
                </a:lnTo>
                <a:lnTo>
                  <a:pt x="449146" y="515633"/>
                </a:lnTo>
                <a:lnTo>
                  <a:pt x="0" y="515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9425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6483597" y="8219443"/>
            <a:ext cx="11289943" cy="1455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3"/>
              </a:lnSpc>
              <a:spcBef>
                <a:spcPct val="0"/>
              </a:spcBef>
            </a:pPr>
            <a:r>
              <a:rPr lang="en-US" sz="2483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Neste semestre estou com a Região Sudeste, dando suporte a 24 cidades com MPC distribuídas entre Espírito Santo, Minas Gerais, Rio de Janeiro e São Paulo. Mais um desafio que servirei pra Glória de Deus.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410931" y="922266"/>
            <a:ext cx="1382140" cy="767088"/>
          </a:xfrm>
          <a:custGeom>
            <a:avLst/>
            <a:gdLst/>
            <a:ahLst/>
            <a:cxnLst/>
            <a:rect r="r" b="b" t="t" l="l"/>
            <a:pathLst>
              <a:path h="767088" w="1382140">
                <a:moveTo>
                  <a:pt x="0" y="0"/>
                </a:moveTo>
                <a:lnTo>
                  <a:pt x="1382141" y="0"/>
                </a:lnTo>
                <a:lnTo>
                  <a:pt x="1382141" y="767088"/>
                </a:lnTo>
                <a:lnTo>
                  <a:pt x="0" y="767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950044" y="432773"/>
            <a:ext cx="927623" cy="893959"/>
          </a:xfrm>
          <a:custGeom>
            <a:avLst/>
            <a:gdLst/>
            <a:ahLst/>
            <a:cxnLst/>
            <a:rect r="r" b="b" t="t" l="l"/>
            <a:pathLst>
              <a:path h="893959" w="927623">
                <a:moveTo>
                  <a:pt x="0" y="0"/>
                </a:moveTo>
                <a:lnTo>
                  <a:pt x="927623" y="0"/>
                </a:lnTo>
                <a:lnTo>
                  <a:pt x="927623" y="893960"/>
                </a:lnTo>
                <a:lnTo>
                  <a:pt x="0" y="8939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8479" y="8132354"/>
            <a:ext cx="1811240" cy="1811240"/>
          </a:xfrm>
          <a:custGeom>
            <a:avLst/>
            <a:gdLst/>
            <a:ahLst/>
            <a:cxnLst/>
            <a:rect r="r" b="b" t="t" l="l"/>
            <a:pathLst>
              <a:path h="1811240" w="1811240">
                <a:moveTo>
                  <a:pt x="0" y="0"/>
                </a:moveTo>
                <a:lnTo>
                  <a:pt x="1811240" y="0"/>
                </a:lnTo>
                <a:lnTo>
                  <a:pt x="1811240" y="1811239"/>
                </a:lnTo>
                <a:lnTo>
                  <a:pt x="0" y="1811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43359" y="8132354"/>
            <a:ext cx="1781450" cy="1781450"/>
          </a:xfrm>
          <a:custGeom>
            <a:avLst/>
            <a:gdLst/>
            <a:ahLst/>
            <a:cxnLst/>
            <a:rect r="r" b="b" t="t" l="l"/>
            <a:pathLst>
              <a:path h="1781450" w="1781450">
                <a:moveTo>
                  <a:pt x="0" y="0"/>
                </a:moveTo>
                <a:lnTo>
                  <a:pt x="1781450" y="0"/>
                </a:lnTo>
                <a:lnTo>
                  <a:pt x="1781450" y="1781450"/>
                </a:lnTo>
                <a:lnTo>
                  <a:pt x="0" y="17814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681938" y="1028700"/>
            <a:ext cx="1474336" cy="818257"/>
          </a:xfrm>
          <a:custGeom>
            <a:avLst/>
            <a:gdLst/>
            <a:ahLst/>
            <a:cxnLst/>
            <a:rect r="r" b="b" t="t" l="l"/>
            <a:pathLst>
              <a:path h="818257" w="1474336">
                <a:moveTo>
                  <a:pt x="0" y="0"/>
                </a:moveTo>
                <a:lnTo>
                  <a:pt x="1474336" y="0"/>
                </a:lnTo>
                <a:lnTo>
                  <a:pt x="1474336" y="818257"/>
                </a:lnTo>
                <a:lnTo>
                  <a:pt x="0" y="818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08027" y="8132354"/>
            <a:ext cx="1793610" cy="1793610"/>
          </a:xfrm>
          <a:custGeom>
            <a:avLst/>
            <a:gdLst/>
            <a:ahLst/>
            <a:cxnLst/>
            <a:rect r="r" b="b" t="t" l="l"/>
            <a:pathLst>
              <a:path h="1793610" w="1793610">
                <a:moveTo>
                  <a:pt x="0" y="0"/>
                </a:moveTo>
                <a:lnTo>
                  <a:pt x="1793610" y="0"/>
                </a:lnTo>
                <a:lnTo>
                  <a:pt x="1793610" y="1793610"/>
                </a:lnTo>
                <a:lnTo>
                  <a:pt x="0" y="17936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228392" y="527878"/>
            <a:ext cx="3139355" cy="2092086"/>
          </a:xfrm>
          <a:custGeom>
            <a:avLst/>
            <a:gdLst/>
            <a:ahLst/>
            <a:cxnLst/>
            <a:rect r="r" b="b" t="t" l="l"/>
            <a:pathLst>
              <a:path h="2092086" w="3139355">
                <a:moveTo>
                  <a:pt x="0" y="0"/>
                </a:moveTo>
                <a:lnTo>
                  <a:pt x="3139355" y="0"/>
                </a:lnTo>
                <a:lnTo>
                  <a:pt x="3139355" y="2092086"/>
                </a:lnTo>
                <a:lnTo>
                  <a:pt x="0" y="20920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97849" y="8132354"/>
            <a:ext cx="1811240" cy="1811240"/>
          </a:xfrm>
          <a:custGeom>
            <a:avLst/>
            <a:gdLst/>
            <a:ahLst/>
            <a:cxnLst/>
            <a:rect r="r" b="b" t="t" l="l"/>
            <a:pathLst>
              <a:path h="1811240" w="1811240">
                <a:moveTo>
                  <a:pt x="0" y="0"/>
                </a:moveTo>
                <a:lnTo>
                  <a:pt x="1811239" y="0"/>
                </a:lnTo>
                <a:lnTo>
                  <a:pt x="1811239" y="1811239"/>
                </a:lnTo>
                <a:lnTo>
                  <a:pt x="0" y="18112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24849" y="2919736"/>
            <a:ext cx="17638303" cy="5968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Um pouco mais sobre a MPC em Brasília: como estamos hoje?</a:t>
            </a:r>
          </a:p>
          <a:p>
            <a:pPr algn="l">
              <a:lnSpc>
                <a:spcPts val="4680"/>
              </a:lnSpc>
            </a:pP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At</a:t>
            </a: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ualmente,  Marcílio e eu somos os líderes. Meu trabalho consiste em treinar novos obreiros, receber, preparar e recrutar voluntários para o campo, dar total suporte ao Marcílio e a equipe de obreiros  na realização de nossos projetos de campo. Aqui temos:</a:t>
            </a:r>
          </a:p>
          <a:p>
            <a:pPr algn="l" marL="631580" indent="-315790" lvl="1">
              <a:lnSpc>
                <a:spcPts val="4680"/>
              </a:lnSpc>
              <a:buFont typeface="Arial"/>
              <a:buChar char="•"/>
            </a:pP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Estudantes em Ação- ministério que desperta o adolescente/jovem a evangelizar sua escola/faculdade.</a:t>
            </a:r>
          </a:p>
          <a:p>
            <a:pPr algn="l" marL="631580" indent="-315790" lvl="1">
              <a:lnSpc>
                <a:spcPts val="4680"/>
              </a:lnSpc>
              <a:buFont typeface="Arial"/>
              <a:buChar char="•"/>
            </a:pP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SUPERAÇÃO: Projeto para jovens em medida sócio-educativa</a:t>
            </a:r>
          </a:p>
          <a:p>
            <a:pPr algn="l" marL="631580" indent="-315790" lvl="1">
              <a:lnSpc>
                <a:spcPts val="4680"/>
              </a:lnSpc>
              <a:buFont typeface="Arial"/>
              <a:buChar char="•"/>
            </a:pP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Capelania: Atendimento relacional e espiritual nas escolas</a:t>
            </a:r>
          </a:p>
          <a:p>
            <a:pPr algn="l" marL="631580" indent="-315790" lvl="1">
              <a:lnSpc>
                <a:spcPts val="4680"/>
              </a:lnSpc>
              <a:buFont typeface="Arial"/>
              <a:buChar char="•"/>
            </a:pPr>
            <a:r>
              <a:rPr lang="en-US" sz="292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Projetos: Ministério que trás em si projetos de impactos.</a:t>
            </a:r>
          </a:p>
          <a:p>
            <a:pPr algn="l" marL="0" indent="0" lvl="1">
              <a:lnSpc>
                <a:spcPts val="5160"/>
              </a:lnSpc>
              <a:spcBef>
                <a:spcPct val="0"/>
              </a:spcBef>
            </a:pPr>
          </a:p>
          <a:p>
            <a:pPr algn="l">
              <a:lnSpc>
                <a:spcPts val="5160"/>
              </a:lnSpc>
              <a:spcBef>
                <a:spcPct val="0"/>
              </a:spcBef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470599" y="465007"/>
            <a:ext cx="3041295" cy="2319239"/>
          </a:xfrm>
          <a:custGeom>
            <a:avLst/>
            <a:gdLst/>
            <a:ahLst/>
            <a:cxnLst/>
            <a:rect r="r" b="b" t="t" l="l"/>
            <a:pathLst>
              <a:path h="2319239" w="3041295">
                <a:moveTo>
                  <a:pt x="0" y="0"/>
                </a:moveTo>
                <a:lnTo>
                  <a:pt x="3041295" y="0"/>
                </a:lnTo>
                <a:lnTo>
                  <a:pt x="3041295" y="2319239"/>
                </a:lnTo>
                <a:lnTo>
                  <a:pt x="0" y="23192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0494" t="-20427" r="-27947" b="-8411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657268" y="82224"/>
            <a:ext cx="5318343" cy="1990674"/>
            <a:chOff x="0" y="0"/>
            <a:chExt cx="7091123" cy="265423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9525"/>
              <a:ext cx="7091123" cy="8329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988"/>
                </a:lnSpc>
                <a:spcBef>
                  <a:spcPct val="0"/>
                </a:spcBef>
              </a:pPr>
              <a:r>
                <a:rPr lang="en-US" b="true" sz="4157">
                  <a:solidFill>
                    <a:srgbClr val="FE82A7"/>
                  </a:solidFill>
                  <a:latin typeface="Nunito Sans Bold Bold"/>
                  <a:ea typeface="Nunito Sans Bold Bold"/>
                  <a:cs typeface="Nunito Sans Bold Bold"/>
                  <a:sym typeface="Nunito Sans Bold Bold"/>
                </a:rPr>
                <a:t>VICE- LÍDER LOCAL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986981"/>
              <a:ext cx="7091123" cy="16672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864"/>
                </a:lnSpc>
                <a:spcBef>
                  <a:spcPct val="0"/>
                </a:spcBef>
              </a:pPr>
              <a:r>
                <a:rPr lang="en-US" sz="4422">
                  <a:solidFill>
                    <a:srgbClr val="191919"/>
                  </a:solidFill>
                  <a:latin typeface="Bristol"/>
                  <a:ea typeface="Bristol"/>
                  <a:cs typeface="Bristol"/>
                  <a:sym typeface="Bristol"/>
                </a:rPr>
                <a:t>TREINANDO PESSOAS, FORMANDO LÍDERES!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4523" y="1295153"/>
            <a:ext cx="17658954" cy="5581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36"/>
              </a:lnSpc>
            </a:pPr>
            <a:r>
              <a:rPr lang="en-US" b="true" sz="3585">
                <a:solidFill>
                  <a:srgbClr val="971C59"/>
                </a:solidFill>
                <a:latin typeface="Nunito Bold"/>
                <a:ea typeface="Nunito Bold"/>
                <a:cs typeface="Nunito Bold"/>
                <a:sym typeface="Nunito Bold"/>
              </a:rPr>
              <a:t>REGIONAL</a:t>
            </a:r>
          </a:p>
          <a:p>
            <a:pPr algn="just">
              <a:lnSpc>
                <a:spcPts val="5736"/>
              </a:lnSpc>
            </a:pPr>
            <a:r>
              <a:rPr lang="en-US" b="true" sz="3585">
                <a:solidFill>
                  <a:srgbClr val="971C59"/>
                </a:solidFill>
                <a:latin typeface="Nunito Bold"/>
                <a:ea typeface="Nunito Bold"/>
                <a:cs typeface="Nunito Bold"/>
                <a:sym typeface="Nunito Bold"/>
              </a:rPr>
              <a:t>Atu</a:t>
            </a:r>
            <a:r>
              <a:rPr lang="en-US" b="true" sz="3585">
                <a:solidFill>
                  <a:srgbClr val="971C59"/>
                </a:solidFill>
                <a:latin typeface="Nunito Bold"/>
                <a:ea typeface="Nunito Bold"/>
                <a:cs typeface="Nunito Bold"/>
                <a:sym typeface="Nunito Bold"/>
              </a:rPr>
              <a:t>almente, sou responsável pela região Centro-Oeste e, como tal, faço parte da equipe nacional do MPC Brasil, sendo liderada pelo Marcelo Gualberto. Hoje, também conto com o apoio de 3 Estaduais. Atualmente estamos com as seguintes cidades com MPC: Anápolis GO, Brasília DF, Campos Belos GO, Formosa GO, Goiânia GO, Posse GO, Sobradinho DF, Tangará da Serra MT e Valparaízo GO.</a:t>
            </a:r>
          </a:p>
          <a:p>
            <a:pPr algn="just" marL="0" indent="0" lvl="1">
              <a:lnSpc>
                <a:spcPts val="5096"/>
              </a:lnSpc>
              <a:spcBef>
                <a:spcPct val="0"/>
              </a:spcBef>
            </a:pPr>
          </a:p>
          <a:p>
            <a:pPr algn="just">
              <a:lnSpc>
                <a:spcPts val="5096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6990350" y="277358"/>
            <a:ext cx="1194493" cy="1151145"/>
          </a:xfrm>
          <a:custGeom>
            <a:avLst/>
            <a:gdLst/>
            <a:ahLst/>
            <a:cxnLst/>
            <a:rect r="r" b="b" t="t" l="l"/>
            <a:pathLst>
              <a:path h="1151145" w="1194493">
                <a:moveTo>
                  <a:pt x="0" y="0"/>
                </a:moveTo>
                <a:lnTo>
                  <a:pt x="1194493" y="0"/>
                </a:lnTo>
                <a:lnTo>
                  <a:pt x="1194493" y="1151145"/>
                </a:lnTo>
                <a:lnTo>
                  <a:pt x="0" y="11511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281198"/>
            <a:ext cx="5911544" cy="2486010"/>
          </a:xfrm>
          <a:custGeom>
            <a:avLst/>
            <a:gdLst/>
            <a:ahLst/>
            <a:cxnLst/>
            <a:rect r="r" b="b" t="t" l="l"/>
            <a:pathLst>
              <a:path h="2486010" w="5911544">
                <a:moveTo>
                  <a:pt x="0" y="0"/>
                </a:moveTo>
                <a:lnTo>
                  <a:pt x="5911544" y="0"/>
                </a:lnTo>
                <a:lnTo>
                  <a:pt x="5911544" y="2486010"/>
                </a:lnTo>
                <a:lnTo>
                  <a:pt x="0" y="248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70" t="-60791" r="-7170" b="-2047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764163" y="6421537"/>
            <a:ext cx="9957908" cy="3508731"/>
          </a:xfrm>
          <a:custGeom>
            <a:avLst/>
            <a:gdLst/>
            <a:ahLst/>
            <a:cxnLst/>
            <a:rect r="r" b="b" t="t" l="l"/>
            <a:pathLst>
              <a:path h="3508731" w="9957908">
                <a:moveTo>
                  <a:pt x="0" y="0"/>
                </a:moveTo>
                <a:lnTo>
                  <a:pt x="9957908" y="0"/>
                </a:lnTo>
                <a:lnTo>
                  <a:pt x="9957908" y="3508731"/>
                </a:lnTo>
                <a:lnTo>
                  <a:pt x="0" y="3508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27" t="-116612" r="-7521" b="-43384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25591" y="1943830"/>
            <a:ext cx="5847830" cy="4385873"/>
          </a:xfrm>
          <a:custGeom>
            <a:avLst/>
            <a:gdLst/>
            <a:ahLst/>
            <a:cxnLst/>
            <a:rect r="r" b="b" t="t" l="l"/>
            <a:pathLst>
              <a:path h="4385873" w="5847830">
                <a:moveTo>
                  <a:pt x="0" y="0"/>
                </a:moveTo>
                <a:lnTo>
                  <a:pt x="5847830" y="0"/>
                </a:lnTo>
                <a:lnTo>
                  <a:pt x="5847830" y="4385873"/>
                </a:lnTo>
                <a:lnTo>
                  <a:pt x="0" y="43858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2502" y="1886680"/>
            <a:ext cx="11161493" cy="5697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59"/>
              </a:lnSpc>
            </a:pPr>
            <a:r>
              <a:rPr lang="en-US" sz="2899" b="true">
                <a:solidFill>
                  <a:srgbClr val="191919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Young leaders</a:t>
            </a:r>
          </a:p>
          <a:p>
            <a:pPr algn="just">
              <a:lnSpc>
                <a:spcPts val="4059"/>
              </a:lnSpc>
            </a:pPr>
            <a:r>
              <a:rPr lang="en-US" sz="2899" b="true">
                <a:solidFill>
                  <a:srgbClr val="191919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É um projeto de liderança cristã para jovens na MPC! </a:t>
            </a:r>
          </a:p>
          <a:p>
            <a:pPr algn="just">
              <a:lnSpc>
                <a:spcPts val="4059"/>
              </a:lnSpc>
            </a:pPr>
            <a:r>
              <a:rPr lang="en-US" sz="2899" b="true">
                <a:solidFill>
                  <a:srgbClr val="191919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Este programa tem alto potencial e visa formar jovens líderes capazes de fazer a diferença no mundo.</a:t>
            </a:r>
          </a:p>
          <a:p>
            <a:pPr algn="just">
              <a:lnSpc>
                <a:spcPts val="4059"/>
              </a:lnSpc>
            </a:pPr>
            <a:r>
              <a:rPr lang="en-US" sz="2899" b="true">
                <a:solidFill>
                  <a:srgbClr val="191919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 é com muita alegria que temos 2 jovens do Centro-Oeste selecionados: Pedro e Bia. Para mim, é uma honra  enviar 2  jovens.</a:t>
            </a:r>
          </a:p>
          <a:p>
            <a:pPr algn="just">
              <a:lnSpc>
                <a:spcPts val="4059"/>
              </a:lnSpc>
            </a:pPr>
            <a:r>
              <a:rPr lang="en-US" sz="2899" b="true">
                <a:solidFill>
                  <a:srgbClr val="191919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Vamos juntos formar líderes comprometidos e apaixonados por Jesus!</a:t>
            </a:r>
          </a:p>
          <a:p>
            <a:pPr algn="just">
              <a:lnSpc>
                <a:spcPts val="4479"/>
              </a:lnSpc>
            </a:pPr>
          </a:p>
          <a:p>
            <a:pPr algn="just">
              <a:lnSpc>
                <a:spcPts val="41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640933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10854" y="5863425"/>
            <a:ext cx="6662465" cy="4110975"/>
          </a:xfrm>
          <a:custGeom>
            <a:avLst/>
            <a:gdLst/>
            <a:ahLst/>
            <a:cxnLst/>
            <a:rect r="r" b="b" t="t" l="l"/>
            <a:pathLst>
              <a:path h="4110975" w="6662465">
                <a:moveTo>
                  <a:pt x="0" y="0"/>
                </a:moveTo>
                <a:lnTo>
                  <a:pt x="6662465" y="0"/>
                </a:lnTo>
                <a:lnTo>
                  <a:pt x="6662465" y="4110976"/>
                </a:lnTo>
                <a:lnTo>
                  <a:pt x="0" y="4110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60" t="-26665" r="-3223" b="-337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0955" y="5680140"/>
            <a:ext cx="6382811" cy="4294261"/>
          </a:xfrm>
          <a:custGeom>
            <a:avLst/>
            <a:gdLst/>
            <a:ahLst/>
            <a:cxnLst/>
            <a:rect r="r" b="b" t="t" l="l"/>
            <a:pathLst>
              <a:path h="4294261" w="6382811">
                <a:moveTo>
                  <a:pt x="0" y="0"/>
                </a:moveTo>
                <a:lnTo>
                  <a:pt x="6382810" y="0"/>
                </a:lnTo>
                <a:lnTo>
                  <a:pt x="6382810" y="4294261"/>
                </a:lnTo>
                <a:lnTo>
                  <a:pt x="0" y="4294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301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63659" y="3859623"/>
            <a:ext cx="6838609" cy="2798781"/>
          </a:xfrm>
          <a:custGeom>
            <a:avLst/>
            <a:gdLst/>
            <a:ahLst/>
            <a:cxnLst/>
            <a:rect r="r" b="b" t="t" l="l"/>
            <a:pathLst>
              <a:path h="2798781" w="6838609">
                <a:moveTo>
                  <a:pt x="0" y="0"/>
                </a:moveTo>
                <a:lnTo>
                  <a:pt x="6838609" y="0"/>
                </a:lnTo>
                <a:lnTo>
                  <a:pt x="6838609" y="2798781"/>
                </a:lnTo>
                <a:lnTo>
                  <a:pt x="0" y="27987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24" t="-38304" r="-12129" b="-2312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955" y="723671"/>
            <a:ext cx="17587722" cy="3347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971C59"/>
                </a:solidFill>
                <a:latin typeface="Canva Sans 2"/>
                <a:ea typeface="Canva Sans 2"/>
                <a:cs typeface="Canva Sans 2"/>
                <a:sym typeface="Canva Sans 2"/>
              </a:rPr>
              <a:t>Chamado para crianças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971C59"/>
                </a:solidFill>
                <a:latin typeface="Canva Sans 2"/>
                <a:ea typeface="Canva Sans 2"/>
                <a:cs typeface="Canva Sans 2"/>
                <a:sym typeface="Canva Sans 2"/>
              </a:rPr>
              <a:t> A missão de formar discípulos desde a infância sempre foi muito forte em mim. 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971C59"/>
                </a:solidFill>
                <a:latin typeface="Canva Sans 2"/>
                <a:ea typeface="Canva Sans 2"/>
                <a:cs typeface="Canva Sans 2"/>
                <a:sym typeface="Canva Sans 2"/>
              </a:rPr>
              <a:t>Na Igreja Batista Nova Vida, tenho tido a oportunidade de coordenar a Igreja Infantil Nova Vida Kids. Começamos em setembro de 2021 e, em menos de um ano, já alcançamos mais de 50 crianças em um ano.</a:t>
            </a:r>
          </a:p>
          <a:p>
            <a:pPr algn="just">
              <a:lnSpc>
                <a:spcPts val="448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711942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5" y="0"/>
                </a:lnTo>
                <a:lnTo>
                  <a:pt x="1236735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7717" y="-71189"/>
            <a:ext cx="16997374" cy="4494461"/>
            <a:chOff x="0" y="0"/>
            <a:chExt cx="22663165" cy="599261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0"/>
              <a:ext cx="22663165" cy="4114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20"/>
                </a:lnSpc>
              </a:pPr>
            </a:p>
            <a:p>
              <a:pPr algn="ctr">
                <a:lnSpc>
                  <a:spcPts val="6120"/>
                </a:lnSpc>
              </a:pPr>
              <a:r>
                <a:rPr lang="en-US" b="true" sz="5100">
                  <a:solidFill>
                    <a:srgbClr val="FE82A7"/>
                  </a:solidFill>
                  <a:latin typeface="Nunito Sans Bold Bold"/>
                  <a:ea typeface="Nunito Sans Bold Bold"/>
                  <a:cs typeface="Nunito Sans Bold Bold"/>
                  <a:sym typeface="Nunito Sans Bold Bold"/>
                </a:rPr>
                <a:t>NOVA VIDA KIDS, A IGREJA DA CRIANÇA</a:t>
              </a:r>
            </a:p>
            <a:p>
              <a:pPr algn="ctr" marL="0" indent="0" lvl="0">
                <a:lnSpc>
                  <a:spcPts val="6120"/>
                </a:lnSpc>
                <a:spcBef>
                  <a:spcPct val="0"/>
                </a:spcBef>
              </a:pPr>
            </a:p>
            <a:p>
              <a:pPr algn="ctr" marL="0" indent="0" lvl="0">
                <a:lnSpc>
                  <a:spcPts val="6120"/>
                </a:lnSpc>
                <a:spcBef>
                  <a:spcPct val="0"/>
                </a:spcBef>
              </a:pP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636420" y="4480256"/>
              <a:ext cx="21390325" cy="15123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00"/>
                </a:lnSpc>
              </a:pPr>
            </a:p>
            <a:p>
              <a:pPr algn="ctr" marL="0" indent="0" lvl="0">
                <a:lnSpc>
                  <a:spcPts val="44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540407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01871" y="5599184"/>
            <a:ext cx="4129067" cy="4229995"/>
          </a:xfrm>
          <a:custGeom>
            <a:avLst/>
            <a:gdLst/>
            <a:ahLst/>
            <a:cxnLst/>
            <a:rect r="r" b="b" t="t" l="l"/>
            <a:pathLst>
              <a:path h="4229995" w="4129067">
                <a:moveTo>
                  <a:pt x="0" y="0"/>
                </a:moveTo>
                <a:lnTo>
                  <a:pt x="4129066" y="0"/>
                </a:lnTo>
                <a:lnTo>
                  <a:pt x="4129066" y="4229995"/>
                </a:lnTo>
                <a:lnTo>
                  <a:pt x="0" y="42299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151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467056" y="7114047"/>
            <a:ext cx="3792244" cy="2715132"/>
          </a:xfrm>
          <a:custGeom>
            <a:avLst/>
            <a:gdLst/>
            <a:ahLst/>
            <a:cxnLst/>
            <a:rect r="r" b="b" t="t" l="l"/>
            <a:pathLst>
              <a:path h="2715132" w="3792244">
                <a:moveTo>
                  <a:pt x="0" y="0"/>
                </a:moveTo>
                <a:lnTo>
                  <a:pt x="3792244" y="0"/>
                </a:lnTo>
                <a:lnTo>
                  <a:pt x="3792244" y="2715132"/>
                </a:lnTo>
                <a:lnTo>
                  <a:pt x="0" y="2715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313" r="0" b="-231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822579" y="2943460"/>
            <a:ext cx="4436721" cy="2200040"/>
          </a:xfrm>
          <a:custGeom>
            <a:avLst/>
            <a:gdLst/>
            <a:ahLst/>
            <a:cxnLst/>
            <a:rect r="r" b="b" t="t" l="l"/>
            <a:pathLst>
              <a:path h="2200040" w="4436721">
                <a:moveTo>
                  <a:pt x="0" y="0"/>
                </a:moveTo>
                <a:lnTo>
                  <a:pt x="4436721" y="0"/>
                </a:lnTo>
                <a:lnTo>
                  <a:pt x="4436721" y="2200040"/>
                </a:lnTo>
                <a:lnTo>
                  <a:pt x="0" y="2200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7762" r="0" b="-348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63614" y="4553206"/>
            <a:ext cx="7811959" cy="3451409"/>
          </a:xfrm>
          <a:custGeom>
            <a:avLst/>
            <a:gdLst/>
            <a:ahLst/>
            <a:cxnLst/>
            <a:rect r="r" b="b" t="t" l="l"/>
            <a:pathLst>
              <a:path h="3451409" w="7811959">
                <a:moveTo>
                  <a:pt x="0" y="0"/>
                </a:moveTo>
                <a:lnTo>
                  <a:pt x="7811959" y="0"/>
                </a:lnTo>
                <a:lnTo>
                  <a:pt x="7811959" y="3451409"/>
                </a:lnTo>
                <a:lnTo>
                  <a:pt x="0" y="34514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65875" r="0" b="-388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5833" y="1738284"/>
            <a:ext cx="4261141" cy="2543049"/>
          </a:xfrm>
          <a:custGeom>
            <a:avLst/>
            <a:gdLst/>
            <a:ahLst/>
            <a:cxnLst/>
            <a:rect r="r" b="b" t="t" l="l"/>
            <a:pathLst>
              <a:path h="2543049" w="4261141">
                <a:moveTo>
                  <a:pt x="0" y="0"/>
                </a:moveTo>
                <a:lnTo>
                  <a:pt x="4261142" y="0"/>
                </a:lnTo>
                <a:lnTo>
                  <a:pt x="4261142" y="2543049"/>
                </a:lnTo>
                <a:lnTo>
                  <a:pt x="0" y="25430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5748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35833" y="4540805"/>
            <a:ext cx="4154035" cy="2021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1"/>
              </a:lnSpc>
            </a:pPr>
            <a:r>
              <a:rPr lang="en-US" b="true" sz="2544">
                <a:solidFill>
                  <a:srgbClr val="FE82A7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AOS DOMINGOS, TEMOS CULTO INFANT</a:t>
            </a:r>
            <a:r>
              <a:rPr lang="en-US" b="true" sz="2544">
                <a:solidFill>
                  <a:srgbClr val="FE82A7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IL </a:t>
            </a:r>
          </a:p>
          <a:p>
            <a:pPr algn="ctr">
              <a:lnSpc>
                <a:spcPts val="4071"/>
              </a:lnSpc>
            </a:pPr>
          </a:p>
          <a:p>
            <a:pPr algn="ctr" marL="0" indent="0" lvl="1">
              <a:lnSpc>
                <a:spcPts val="4071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947048" y="5446806"/>
            <a:ext cx="4627009" cy="3024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2"/>
              </a:lnSpc>
            </a:pPr>
            <a:r>
              <a:rPr lang="en-US" sz="2501">
                <a:solidFill>
                  <a:srgbClr val="FE82A7"/>
                </a:solidFill>
                <a:latin typeface="Canva Sans 2"/>
                <a:ea typeface="Canva Sans 2"/>
                <a:cs typeface="Canva Sans 2"/>
                <a:sym typeface="Canva Sans 2"/>
              </a:rPr>
              <a:t>CÉLULAS INFANTIS</a:t>
            </a:r>
          </a:p>
          <a:p>
            <a:pPr algn="ctr">
              <a:lnSpc>
                <a:spcPts val="4002"/>
              </a:lnSpc>
            </a:pPr>
            <a:r>
              <a:rPr lang="en-US" sz="2501">
                <a:solidFill>
                  <a:srgbClr val="FE82A7"/>
                </a:solidFill>
                <a:latin typeface="Canva Sans 2"/>
                <a:ea typeface="Canva Sans 2"/>
                <a:cs typeface="Canva Sans 2"/>
                <a:sym typeface="Canva Sans 2"/>
              </a:rPr>
              <a:t>TODAS AS QUARTAS E</a:t>
            </a:r>
            <a:r>
              <a:rPr lang="en-US" sz="2501">
                <a:solidFill>
                  <a:srgbClr val="FE82A7"/>
                </a:solidFill>
                <a:latin typeface="Canva Sans 2"/>
                <a:ea typeface="Canva Sans 2"/>
                <a:cs typeface="Canva Sans 2"/>
                <a:sym typeface="Canva Sans 2"/>
              </a:rPr>
              <a:t> QUINTAS-FEIRAS</a:t>
            </a:r>
          </a:p>
          <a:p>
            <a:pPr algn="ctr">
              <a:lnSpc>
                <a:spcPts val="4002"/>
              </a:lnSpc>
            </a:pPr>
          </a:p>
          <a:p>
            <a:pPr algn="ctr">
              <a:lnSpc>
                <a:spcPts val="4002"/>
              </a:lnSpc>
            </a:pPr>
            <a:r>
              <a:rPr lang="en-US" sz="2501">
                <a:solidFill>
                  <a:srgbClr val="FE82A7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</a:p>
          <a:p>
            <a:pPr algn="ctr" marL="0" indent="0" lvl="1">
              <a:lnSpc>
                <a:spcPts val="4002"/>
              </a:lnSpc>
              <a:spcBef>
                <a:spcPct val="0"/>
              </a:spcBef>
            </a:pPr>
            <a:r>
              <a:rPr lang="en-US" sz="2501">
                <a:solidFill>
                  <a:srgbClr val="FE82A7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242375" y="2042691"/>
            <a:ext cx="5534766" cy="1331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5"/>
              </a:lnSpc>
            </a:pPr>
            <a:r>
              <a:rPr lang="en-US" b="true" sz="3409">
                <a:solidFill>
                  <a:srgbClr val="FE82A7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EQUIPE TREINADA</a:t>
            </a:r>
          </a:p>
          <a:p>
            <a:pPr algn="ctr" marL="0" indent="0" lvl="1">
              <a:lnSpc>
                <a:spcPts val="5455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882774" y="2091645"/>
            <a:ext cx="5554006" cy="223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4"/>
              </a:lnSpc>
            </a:pPr>
            <a:r>
              <a:rPr lang="en-US" b="true" sz="3503">
                <a:solidFill>
                  <a:srgbClr val="FE82A7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DIA COM DEUS</a:t>
            </a:r>
          </a:p>
          <a:p>
            <a:pPr algn="ctr" marL="0" indent="0" lvl="1">
              <a:lnSpc>
                <a:spcPts val="6244"/>
              </a:lnSpc>
              <a:spcBef>
                <a:spcPct val="0"/>
              </a:spcBef>
            </a:pPr>
            <a:r>
              <a:rPr lang="en-US" b="true" sz="3903">
                <a:solidFill>
                  <a:srgbClr val="FE82A7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Plenitude Kids</a:t>
            </a:r>
          </a:p>
          <a:p>
            <a:pPr algn="ctr">
              <a:lnSpc>
                <a:spcPts val="624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34796" y="6025792"/>
            <a:ext cx="4547851" cy="3898281"/>
          </a:xfrm>
          <a:custGeom>
            <a:avLst/>
            <a:gdLst/>
            <a:ahLst/>
            <a:cxnLst/>
            <a:rect r="r" b="b" t="t" l="l"/>
            <a:pathLst>
              <a:path h="3898281" w="4547851">
                <a:moveTo>
                  <a:pt x="0" y="0"/>
                </a:moveTo>
                <a:lnTo>
                  <a:pt x="4547851" y="0"/>
                </a:lnTo>
                <a:lnTo>
                  <a:pt x="4547851" y="3898281"/>
                </a:lnTo>
                <a:lnTo>
                  <a:pt x="0" y="38982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10" t="-5359" r="-990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40933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400867" y="5143500"/>
            <a:ext cx="4234881" cy="2562700"/>
          </a:xfrm>
          <a:custGeom>
            <a:avLst/>
            <a:gdLst/>
            <a:ahLst/>
            <a:cxnLst/>
            <a:rect r="r" b="b" t="t" l="l"/>
            <a:pathLst>
              <a:path h="2562700" w="4234881">
                <a:moveTo>
                  <a:pt x="0" y="0"/>
                </a:moveTo>
                <a:lnTo>
                  <a:pt x="4234881" y="0"/>
                </a:lnTo>
                <a:lnTo>
                  <a:pt x="4234881" y="2562700"/>
                </a:lnTo>
                <a:lnTo>
                  <a:pt x="0" y="2562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7007" r="-247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00867" y="1108620"/>
            <a:ext cx="7240066" cy="3957095"/>
          </a:xfrm>
          <a:custGeom>
            <a:avLst/>
            <a:gdLst/>
            <a:ahLst/>
            <a:cxnLst/>
            <a:rect r="r" b="b" t="t" l="l"/>
            <a:pathLst>
              <a:path h="3957095" w="7240066">
                <a:moveTo>
                  <a:pt x="0" y="0"/>
                </a:moveTo>
                <a:lnTo>
                  <a:pt x="7240066" y="0"/>
                </a:lnTo>
                <a:lnTo>
                  <a:pt x="7240066" y="3957094"/>
                </a:lnTo>
                <a:lnTo>
                  <a:pt x="0" y="3957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696" r="-7679" b="-864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472348"/>
            <a:ext cx="7911050" cy="7451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1">
              <a:lnSpc>
                <a:spcPts val="4800"/>
              </a:lnSpc>
              <a:spcBef>
                <a:spcPct val="0"/>
              </a:spcBef>
            </a:pPr>
            <a:r>
              <a:rPr lang="en-US" sz="3000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Em</a:t>
            </a:r>
            <a:r>
              <a:rPr lang="en-US" sz="3000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 2014, fomos enviados para Uberlândia, Minas Gerais, para formar uma equipe. A MPC naquela cidade já existia há mais de 15 anos,Mas fomos convidados a ir pra lá formar uma equipe local. Nosso trabalho durou três anos, e os resultados foram positivos. Deixamos um escritório, um missionário em tempo integral e uma equipe jovem, fiel e apaixonada por Jesus. Foi uma das exp</a:t>
            </a:r>
            <a:r>
              <a:rPr lang="en-US" sz="3000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eriências mais incríveis que já tive com a MPC!</a:t>
            </a:r>
          </a:p>
          <a:p>
            <a:pPr algn="just">
              <a:lnSpc>
                <a:spcPts val="6399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527433" y="686975"/>
            <a:ext cx="4913583" cy="268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39"/>
              </a:lnSpc>
              <a:spcBef>
                <a:spcPct val="0"/>
              </a:spcBef>
            </a:pPr>
            <a:r>
              <a:rPr lang="en-US" sz="6399">
                <a:solidFill>
                  <a:srgbClr val="191919"/>
                </a:solidFill>
                <a:latin typeface="Bristol"/>
                <a:ea typeface="Bristol"/>
                <a:cs typeface="Bristol"/>
                <a:sym typeface="Bristol"/>
              </a:rPr>
              <a:t>MPC UBERLANDIA</a:t>
            </a:r>
          </a:p>
          <a:p>
            <a:pPr algn="ctr" marL="0" indent="0" lvl="0">
              <a:lnSpc>
                <a:spcPts val="70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89298" y="5440655"/>
            <a:ext cx="3964433" cy="4659357"/>
          </a:xfrm>
          <a:custGeom>
            <a:avLst/>
            <a:gdLst/>
            <a:ahLst/>
            <a:cxnLst/>
            <a:rect r="r" b="b" t="t" l="l"/>
            <a:pathLst>
              <a:path h="4659357" w="3964433">
                <a:moveTo>
                  <a:pt x="0" y="0"/>
                </a:moveTo>
                <a:lnTo>
                  <a:pt x="3964433" y="0"/>
                </a:lnTo>
                <a:lnTo>
                  <a:pt x="3964433" y="4659358"/>
                </a:lnTo>
                <a:lnTo>
                  <a:pt x="0" y="4659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56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5705" y="5581672"/>
            <a:ext cx="3368104" cy="4503008"/>
          </a:xfrm>
          <a:custGeom>
            <a:avLst/>
            <a:gdLst/>
            <a:ahLst/>
            <a:cxnLst/>
            <a:rect r="r" b="b" t="t" l="l"/>
            <a:pathLst>
              <a:path h="4503008" w="3368104">
                <a:moveTo>
                  <a:pt x="0" y="0"/>
                </a:moveTo>
                <a:lnTo>
                  <a:pt x="3368104" y="0"/>
                </a:lnTo>
                <a:lnTo>
                  <a:pt x="3368104" y="4503008"/>
                </a:lnTo>
                <a:lnTo>
                  <a:pt x="0" y="4503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11703" y="5440655"/>
            <a:ext cx="3464162" cy="4518340"/>
          </a:xfrm>
          <a:custGeom>
            <a:avLst/>
            <a:gdLst/>
            <a:ahLst/>
            <a:cxnLst/>
            <a:rect r="r" b="b" t="t" l="l"/>
            <a:pathLst>
              <a:path h="4518340" w="3464162">
                <a:moveTo>
                  <a:pt x="0" y="0"/>
                </a:moveTo>
                <a:lnTo>
                  <a:pt x="3464162" y="0"/>
                </a:lnTo>
                <a:lnTo>
                  <a:pt x="3464162" y="4518341"/>
                </a:lnTo>
                <a:lnTo>
                  <a:pt x="0" y="4518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9001" r="0" b="-2692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59933" y="5455987"/>
            <a:ext cx="4345298" cy="4503008"/>
          </a:xfrm>
          <a:custGeom>
            <a:avLst/>
            <a:gdLst/>
            <a:ahLst/>
            <a:cxnLst/>
            <a:rect r="r" b="b" t="t" l="l"/>
            <a:pathLst>
              <a:path h="4503008" w="4345298">
                <a:moveTo>
                  <a:pt x="0" y="0"/>
                </a:moveTo>
                <a:lnTo>
                  <a:pt x="4345298" y="0"/>
                </a:lnTo>
                <a:lnTo>
                  <a:pt x="4345298" y="4503009"/>
                </a:lnTo>
                <a:lnTo>
                  <a:pt x="0" y="45030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351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45705" y="1682142"/>
            <a:ext cx="15084549" cy="3389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39"/>
              </a:lnSpc>
            </a:pPr>
            <a:r>
              <a:rPr lang="en-US" sz="3399" b="true">
                <a:solidFill>
                  <a:srgbClr val="191919"/>
                </a:solidFill>
                <a:latin typeface="Nunito Bold"/>
                <a:ea typeface="Nunito Bold"/>
                <a:cs typeface="Nunito Bold"/>
                <a:sym typeface="Nunito Bold"/>
              </a:rPr>
              <a:t>Em 2025 lancei meu primeiro livro infantil “O Dono do meu coração” . É uma biografia que cita minha história de conversão e de como o Senhor me chamou desde a infância. Embora seja um livro infantil, ele conecta com outros públicos por ser um testemunho de vida.</a:t>
            </a:r>
          </a:p>
          <a:p>
            <a:pPr algn="just">
              <a:lnSpc>
                <a:spcPts val="5439"/>
              </a:lnSpc>
              <a:spcBef>
                <a:spcPct val="0"/>
              </a:spcBef>
            </a:pPr>
            <a:r>
              <a:rPr lang="en-US" b="true" sz="3399">
                <a:solidFill>
                  <a:srgbClr val="191919"/>
                </a:solidFill>
                <a:latin typeface="Nunito Bold"/>
                <a:ea typeface="Nunito Bold"/>
                <a:cs typeface="Nunito Bold"/>
                <a:sym typeface="Nunito Bold"/>
              </a:rPr>
              <a:t>vale muito a leitura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496556" y="461577"/>
            <a:ext cx="1404899" cy="1353915"/>
          </a:xfrm>
          <a:custGeom>
            <a:avLst/>
            <a:gdLst/>
            <a:ahLst/>
            <a:cxnLst/>
            <a:rect r="r" b="b" t="t" l="l"/>
            <a:pathLst>
              <a:path h="1353915" w="1404899">
                <a:moveTo>
                  <a:pt x="0" y="0"/>
                </a:moveTo>
                <a:lnTo>
                  <a:pt x="1404899" y="0"/>
                </a:lnTo>
                <a:lnTo>
                  <a:pt x="1404899" y="1353915"/>
                </a:lnTo>
                <a:lnTo>
                  <a:pt x="0" y="13539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640933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91320" y="713761"/>
            <a:ext cx="1623060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500">
                <a:solidFill>
                  <a:srgbClr val="FE82A7"/>
                </a:solidFill>
                <a:latin typeface="Nunito Sans Bold Bold"/>
                <a:ea typeface="Nunito Sans Bold Bold"/>
                <a:cs typeface="Nunito Sans Bold Bold"/>
                <a:sym typeface="Nunito Sans Bold Bold"/>
              </a:rPr>
              <a:t>CONVIDO VOCÊ A CAMINHAR CONOSCO EM ORAÇÃO E GRATIDÃO!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569569" y="1624627"/>
            <a:ext cx="7824951" cy="9533394"/>
            <a:chOff x="0" y="0"/>
            <a:chExt cx="10433267" cy="1271119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930797"/>
              <a:ext cx="10433267" cy="107803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319"/>
                </a:lnSpc>
              </a:pPr>
              <a:r>
                <a:rPr lang="en-US" sz="2699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Pela nossa família, Júllia, que está cursando psicologia no 7º semestre, e Jônatas, que está cursando o úitimo ano do ensino médio.</a:t>
              </a:r>
            </a:p>
            <a:p>
              <a:pPr algn="l">
                <a:lnSpc>
                  <a:spcPts val="4319"/>
                </a:lnSpc>
              </a:pPr>
              <a:r>
                <a:rPr lang="en-US" sz="2699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Para que possamos encontrar mais parceiros;</a:t>
              </a:r>
            </a:p>
            <a:p>
              <a:pPr algn="l">
                <a:lnSpc>
                  <a:spcPts val="4319"/>
                </a:lnSpc>
              </a:pPr>
              <a:r>
                <a:rPr lang="en-US" sz="2699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Para que Júllia e Jônatas cresçam firmemente nos caminhos do Senhor; Pelo Davi com 8 anos, meu filho do coração.</a:t>
              </a:r>
            </a:p>
            <a:p>
              <a:pPr algn="l">
                <a:lnSpc>
                  <a:spcPts val="4319"/>
                </a:lnSpc>
              </a:pPr>
              <a:r>
                <a:rPr lang="en-US" sz="2699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Para que o Senhor me capacite a cada dia a permanecer firme em meu chamado.</a:t>
              </a:r>
            </a:p>
            <a:p>
              <a:pPr algn="l">
                <a:lnSpc>
                  <a:spcPts val="4319"/>
                </a:lnSpc>
              </a:pPr>
              <a:r>
                <a:rPr lang="en-US" sz="2699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Pelos projetos missionários que temos para nossa região.</a:t>
              </a:r>
            </a:p>
            <a:p>
              <a:pPr algn="l" marL="0" indent="0" lvl="1">
                <a:lnSpc>
                  <a:spcPts val="4319"/>
                </a:lnSpc>
                <a:spcBef>
                  <a:spcPct val="0"/>
                </a:spcBef>
              </a:pPr>
            </a:p>
            <a:p>
              <a:pPr algn="l">
                <a:lnSpc>
                  <a:spcPts val="4319"/>
                </a:lnSpc>
                <a:spcBef>
                  <a:spcPct val="0"/>
                </a:spcBef>
              </a:pPr>
            </a:p>
            <a:p>
              <a:pPr algn="l">
                <a:lnSpc>
                  <a:spcPts val="4319"/>
                </a:lnSpc>
                <a:spcBef>
                  <a:spcPct val="0"/>
                </a:spcBef>
              </a:pPr>
            </a:p>
            <a:p>
              <a:pPr algn="l">
                <a:lnSpc>
                  <a:spcPts val="4319"/>
                </a:lnSpc>
                <a:spcBef>
                  <a:spcPct val="0"/>
                </a:spcBef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57150"/>
              <a:ext cx="10433267" cy="14473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191919"/>
                  </a:solidFill>
                  <a:latin typeface="Bristol"/>
                  <a:ea typeface="Bristol"/>
                  <a:cs typeface="Bristol"/>
                  <a:sym typeface="Bristol"/>
                </a:rPr>
                <a:t>PEDIDOS DE ORAÇÃO </a:t>
              </a:r>
            </a:p>
            <a:p>
              <a:pPr algn="l">
                <a:lnSpc>
                  <a:spcPts val="448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92775" y="1624627"/>
            <a:ext cx="7399383" cy="6719069"/>
            <a:chOff x="0" y="0"/>
            <a:chExt cx="9865844" cy="895875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66675"/>
              <a:ext cx="9865844" cy="16321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44"/>
                </a:lnSpc>
              </a:pPr>
              <a:r>
                <a:rPr lang="en-US" sz="3603">
                  <a:solidFill>
                    <a:srgbClr val="191919"/>
                  </a:solidFill>
                  <a:latin typeface="Bristol"/>
                  <a:ea typeface="Bristol"/>
                  <a:cs typeface="Bristol"/>
                  <a:sym typeface="Bristol"/>
                </a:rPr>
                <a:t>GRATIDÃO</a:t>
              </a:r>
            </a:p>
            <a:p>
              <a:pPr algn="l">
                <a:lnSpc>
                  <a:spcPts val="5044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2177937"/>
              <a:ext cx="9865844" cy="67808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23"/>
                </a:lnSpc>
                <a:spcBef>
                  <a:spcPct val="0"/>
                </a:spcBef>
              </a:pPr>
              <a:r>
                <a:rPr lang="en-US" sz="2826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Gratidão ao Senhor por toda a Sua fidelidade e cuidado durante esses anos na missão;</a:t>
              </a:r>
            </a:p>
            <a:p>
              <a:pPr algn="l">
                <a:lnSpc>
                  <a:spcPts val="4523"/>
                </a:lnSpc>
                <a:spcBef>
                  <a:spcPct val="0"/>
                </a:spcBef>
              </a:pPr>
              <a:r>
                <a:rPr lang="en-US" sz="2826" u="none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Gratidão por levantar pessoas comprometidas e apaixonadas por missões e nos apoiar financeiramente e em oração;</a:t>
              </a:r>
            </a:p>
            <a:p>
              <a:pPr algn="l" marL="0" indent="0" lvl="1">
                <a:lnSpc>
                  <a:spcPts val="4523"/>
                </a:lnSpc>
                <a:spcBef>
                  <a:spcPct val="0"/>
                </a:spcBef>
              </a:pPr>
              <a:r>
                <a:rPr lang="en-US" sz="2826" u="none">
                  <a:solidFill>
                    <a:srgbClr val="191919"/>
                  </a:solidFill>
                  <a:latin typeface="Nunito"/>
                  <a:ea typeface="Nunito"/>
                  <a:cs typeface="Nunito"/>
                  <a:sym typeface="Nunito"/>
                </a:rPr>
                <a:t>- Gratidão porque, ao compasso dos tempos, a Sua obra permanece de pé.</a:t>
              </a:r>
            </a:p>
            <a:p>
              <a:pPr algn="l">
                <a:lnSpc>
                  <a:spcPts val="452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5400000">
            <a:off x="6363832" y="5225040"/>
            <a:ext cx="5365236" cy="195099"/>
          </a:xfrm>
          <a:custGeom>
            <a:avLst/>
            <a:gdLst/>
            <a:ahLst/>
            <a:cxnLst/>
            <a:rect r="r" b="b" t="t" l="l"/>
            <a:pathLst>
              <a:path h="195099" w="5365236">
                <a:moveTo>
                  <a:pt x="0" y="0"/>
                </a:moveTo>
                <a:lnTo>
                  <a:pt x="5365236" y="0"/>
                </a:lnTo>
                <a:lnTo>
                  <a:pt x="5365236" y="195100"/>
                </a:lnTo>
                <a:lnTo>
                  <a:pt x="0" y="1951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527917" y="8662748"/>
            <a:ext cx="10729098" cy="1119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b="true" sz="2903">
                <a:solidFill>
                  <a:srgbClr val="971C59"/>
                </a:solidFill>
                <a:latin typeface="Nunito Bold"/>
                <a:ea typeface="Nunito Bold"/>
                <a:cs typeface="Nunito Bold"/>
                <a:sym typeface="Nunito Bold"/>
              </a:rPr>
              <a:t>Da mesma forma, o Senhor ordenou àqueles que pregam</a:t>
            </a:r>
          </a:p>
          <a:p>
            <a:pPr algn="ctr">
              <a:lnSpc>
                <a:spcPts val="4644"/>
              </a:lnSpc>
              <a:spcBef>
                <a:spcPct val="0"/>
              </a:spcBef>
            </a:pPr>
            <a:r>
              <a:rPr lang="en-US" b="true" sz="2903">
                <a:solidFill>
                  <a:srgbClr val="971C59"/>
                </a:solidFill>
                <a:latin typeface="Nunito Bold"/>
                <a:ea typeface="Nunito Bold"/>
                <a:cs typeface="Nunito Bold"/>
                <a:sym typeface="Nunito Bold"/>
              </a:rPr>
              <a:t> o evangelho que vivam do evangelho. 1 CO 9:14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3777" y="461348"/>
            <a:ext cx="16333476" cy="25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b="true" sz="3900">
                <a:solidFill>
                  <a:srgbClr val="FE82A7"/>
                </a:solidFill>
                <a:latin typeface="Nunito Sans Bold Bold"/>
                <a:ea typeface="Nunito Sans Bold Bold"/>
                <a:cs typeface="Nunito Sans Bold Bold"/>
                <a:sym typeface="Nunito Sans Bold Bold"/>
              </a:rPr>
              <a:t> CONVIDO VOCÊ A SER ABENÇOADO NOS ABENÇOANDO</a:t>
            </a:r>
          </a:p>
          <a:p>
            <a:pPr algn="ctr">
              <a:lnSpc>
                <a:spcPts val="4680"/>
              </a:lnSpc>
            </a:pPr>
            <a:r>
              <a:rPr lang="en-US" b="true" sz="3900">
                <a:solidFill>
                  <a:srgbClr val="FE82A7"/>
                </a:solidFill>
                <a:latin typeface="Nunito Sans Bold Bold"/>
                <a:ea typeface="Nunito Sans Bold Bold"/>
                <a:cs typeface="Nunito Sans Bold Bold"/>
                <a:sym typeface="Nunito Sans Bold Bold"/>
              </a:rPr>
              <a:t>COMO UM DE NOSSOS PARCEIROS FINANCEIROS</a:t>
            </a:r>
          </a:p>
          <a:p>
            <a:pPr algn="ctr" marL="0" indent="0" lvl="0">
              <a:lnSpc>
                <a:spcPts val="504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5519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727712" y="6948746"/>
            <a:ext cx="954641" cy="954641"/>
          </a:xfrm>
          <a:custGeom>
            <a:avLst/>
            <a:gdLst/>
            <a:ahLst/>
            <a:cxnLst/>
            <a:rect r="r" b="b" t="t" l="l"/>
            <a:pathLst>
              <a:path h="954641" w="954641">
                <a:moveTo>
                  <a:pt x="0" y="0"/>
                </a:moveTo>
                <a:lnTo>
                  <a:pt x="954641" y="0"/>
                </a:lnTo>
                <a:lnTo>
                  <a:pt x="954641" y="954641"/>
                </a:lnTo>
                <a:lnTo>
                  <a:pt x="0" y="954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640933" y="432773"/>
            <a:ext cx="1236735" cy="1191853"/>
          </a:xfrm>
          <a:custGeom>
            <a:avLst/>
            <a:gdLst/>
            <a:ahLst/>
            <a:cxnLst/>
            <a:rect r="r" b="b" t="t" l="l"/>
            <a:pathLst>
              <a:path h="1191853" w="1236735">
                <a:moveTo>
                  <a:pt x="0" y="0"/>
                </a:moveTo>
                <a:lnTo>
                  <a:pt x="1236734" y="0"/>
                </a:lnTo>
                <a:lnTo>
                  <a:pt x="1236734" y="1191854"/>
                </a:lnTo>
                <a:lnTo>
                  <a:pt x="0" y="1191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104116" y="1793322"/>
            <a:ext cx="1211201" cy="1211201"/>
          </a:xfrm>
          <a:custGeom>
            <a:avLst/>
            <a:gdLst/>
            <a:ahLst/>
            <a:cxnLst/>
            <a:rect r="r" b="b" t="t" l="l"/>
            <a:pathLst>
              <a:path h="1211201" w="1211201">
                <a:moveTo>
                  <a:pt x="0" y="0"/>
                </a:moveTo>
                <a:lnTo>
                  <a:pt x="1211201" y="0"/>
                </a:lnTo>
                <a:lnTo>
                  <a:pt x="1211201" y="1211201"/>
                </a:lnTo>
                <a:lnTo>
                  <a:pt x="0" y="12112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315317" y="3806170"/>
            <a:ext cx="1418449" cy="797877"/>
          </a:xfrm>
          <a:custGeom>
            <a:avLst/>
            <a:gdLst/>
            <a:ahLst/>
            <a:cxnLst/>
            <a:rect r="r" b="b" t="t" l="l"/>
            <a:pathLst>
              <a:path h="797877" w="1418449">
                <a:moveTo>
                  <a:pt x="0" y="0"/>
                </a:moveTo>
                <a:lnTo>
                  <a:pt x="1418449" y="0"/>
                </a:lnTo>
                <a:lnTo>
                  <a:pt x="1418449" y="797877"/>
                </a:lnTo>
                <a:lnTo>
                  <a:pt x="0" y="7978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3777" y="2863804"/>
            <a:ext cx="7318631" cy="4481762"/>
          </a:xfrm>
          <a:custGeom>
            <a:avLst/>
            <a:gdLst/>
            <a:ahLst/>
            <a:cxnLst/>
            <a:rect r="r" b="b" t="t" l="l"/>
            <a:pathLst>
              <a:path h="4481762" w="7318631">
                <a:moveTo>
                  <a:pt x="0" y="0"/>
                </a:moveTo>
                <a:lnTo>
                  <a:pt x="7318631" y="0"/>
                </a:lnTo>
                <a:lnTo>
                  <a:pt x="7318631" y="4481763"/>
                </a:lnTo>
                <a:lnTo>
                  <a:pt x="0" y="44817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223" t="-37718" r="-6223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63218" y="8267205"/>
            <a:ext cx="16496082" cy="2706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3700">
                <a:solidFill>
                  <a:srgbClr val="FE82A7"/>
                </a:solidFill>
                <a:latin typeface="Bristol"/>
                <a:ea typeface="Bristol"/>
                <a:cs typeface="Bristol"/>
                <a:sym typeface="Bristol"/>
              </a:rPr>
              <a:t>"TODO CORAÇÃO COM CRISTO É UM MISSIONÁRIO E TODO CORAÇÃO SEM CRISTO É UM CAMPO MISSIONÁRIO."</a:t>
            </a:r>
          </a:p>
          <a:p>
            <a:pPr algn="ctr">
              <a:lnSpc>
                <a:spcPts val="4400"/>
              </a:lnSpc>
            </a:pPr>
            <a:r>
              <a:rPr lang="en-US" sz="4000">
                <a:solidFill>
                  <a:srgbClr val="FE82A7"/>
                </a:solidFill>
                <a:latin typeface="Bristol"/>
                <a:ea typeface="Bristol"/>
                <a:cs typeface="Bristol"/>
                <a:sym typeface="Bristol"/>
              </a:rPr>
              <a:t>DICK HILLS</a:t>
            </a:r>
          </a:p>
          <a:p>
            <a:pPr algn="ctr" marL="0" indent="0" lvl="0">
              <a:lnSpc>
                <a:spcPts val="44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400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8487454" y="1503222"/>
            <a:ext cx="8389799" cy="5308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2"/>
              </a:lnSpc>
            </a:pPr>
            <a:r>
              <a:rPr lang="en-US" sz="2601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Banco do Brasil</a:t>
            </a:r>
          </a:p>
          <a:p>
            <a:pPr algn="l">
              <a:lnSpc>
                <a:spcPts val="4162"/>
              </a:lnSpc>
            </a:pPr>
            <a:r>
              <a:rPr lang="en-US" sz="2601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Ag.: 2863-8 c/c: 40220-6</a:t>
            </a:r>
          </a:p>
          <a:p>
            <a:pPr algn="l">
              <a:lnSpc>
                <a:spcPts val="4162"/>
              </a:lnSpc>
            </a:pPr>
            <a:r>
              <a:rPr lang="en-US" sz="2601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Poupança variação 51</a:t>
            </a:r>
          </a:p>
          <a:p>
            <a:pPr algn="l">
              <a:lnSpc>
                <a:spcPts val="4162"/>
              </a:lnSpc>
            </a:pPr>
            <a:r>
              <a:rPr lang="en-US" sz="2601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CPF e PIX : 719.599.041-91</a:t>
            </a:r>
          </a:p>
          <a:p>
            <a:pPr algn="l">
              <a:lnSpc>
                <a:spcPts val="4162"/>
              </a:lnSpc>
            </a:pPr>
          </a:p>
          <a:p>
            <a:pPr algn="l" marL="0" indent="0" lvl="1">
              <a:lnSpc>
                <a:spcPts val="4162"/>
              </a:lnSpc>
              <a:spcBef>
                <a:spcPct val="0"/>
              </a:spcBef>
            </a:pPr>
            <a:r>
              <a:rPr lang="en-US" sz="2601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Pix: lulucampc@gmail.com (email)</a:t>
            </a:r>
          </a:p>
          <a:p>
            <a:pPr algn="l">
              <a:lnSpc>
                <a:spcPts val="4162"/>
              </a:lnSpc>
              <a:spcBef>
                <a:spcPct val="0"/>
              </a:spcBef>
            </a:pPr>
            <a:r>
              <a:rPr lang="en-US" sz="2601" u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Nubank Luana Cristina</a:t>
            </a:r>
          </a:p>
          <a:p>
            <a:pPr algn="l">
              <a:lnSpc>
                <a:spcPts val="4162"/>
              </a:lnSpc>
              <a:spcBef>
                <a:spcPct val="0"/>
              </a:spcBef>
            </a:pPr>
          </a:p>
          <a:p>
            <a:pPr algn="l">
              <a:lnSpc>
                <a:spcPts val="4642"/>
              </a:lnSpc>
              <a:spcBef>
                <a:spcPct val="0"/>
              </a:spcBef>
            </a:pPr>
            <a:r>
              <a:rPr lang="en-US" sz="2901" u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Wise</a:t>
            </a:r>
            <a:r>
              <a:rPr lang="en-US" sz="2901" u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- em nome de minha filha Júllia Tirza</a:t>
            </a:r>
          </a:p>
          <a:p>
            <a:pPr algn="l">
              <a:lnSpc>
                <a:spcPts val="4642"/>
              </a:lnSpc>
              <a:spcBef>
                <a:spcPct val="0"/>
              </a:spcBef>
            </a:pPr>
            <a:r>
              <a:rPr lang="en-US" sz="2901" u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rPr>
              <a:t>https://wise.com/pay/me/julliatirzaa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52967" y="6366650"/>
            <a:ext cx="7124700" cy="170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40"/>
              </a:lnSpc>
            </a:pPr>
          </a:p>
          <a:p>
            <a:pPr algn="r">
              <a:lnSpc>
                <a:spcPts val="4640"/>
              </a:lnSpc>
            </a:pPr>
            <a:r>
              <a:rPr lang="en-US" sz="2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Telefone: (</a:t>
            </a:r>
            <a:r>
              <a:rPr lang="en-US" sz="2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61) 98135-3257</a:t>
            </a:r>
          </a:p>
          <a:p>
            <a:pPr algn="r" marL="0" indent="0" lvl="1">
              <a:lnSpc>
                <a:spcPts val="4640"/>
              </a:lnSpc>
              <a:spcBef>
                <a:spcPct val="0"/>
              </a:spcBef>
            </a:pPr>
            <a:r>
              <a:rPr lang="en-US" sz="29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E-mail: lulucampc@gmail.com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17656" y="7278828"/>
            <a:ext cx="2754809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0"/>
              </a:lnSpc>
              <a:spcBef>
                <a:spcPct val="0"/>
              </a:spcBef>
            </a:pPr>
            <a:r>
              <a:rPr lang="en-US" b="true" sz="2900">
                <a:solidFill>
                  <a:srgbClr val="000000"/>
                </a:solidFill>
                <a:latin typeface="Nunito Sans Bold Bold"/>
                <a:ea typeface="Nunito Sans Bold Bold"/>
                <a:cs typeface="Nunito Sans Bold Bold"/>
                <a:sym typeface="Nunito Sans Bold Bold"/>
              </a:rPr>
              <a:t>61-98135-3257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DAEeweflF2E</dc:identifier>
  <dcterms:modified xsi:type="dcterms:W3CDTF">2011-08-01T06:04:30Z</dcterms:modified>
  <cp:revision>1</cp:revision>
  <dc:title>Projeto Missionário - Luluca</dc:title>
</cp:coreProperties>
</file>